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64"/>
  </p:notesMasterIdLst>
  <p:handoutMasterIdLst>
    <p:handoutMasterId r:id="rId65"/>
  </p:handoutMasterIdLst>
  <p:sldIdLst>
    <p:sldId id="372" r:id="rId5"/>
    <p:sldId id="257" r:id="rId6"/>
    <p:sldId id="373" r:id="rId7"/>
    <p:sldId id="354" r:id="rId8"/>
    <p:sldId id="355" r:id="rId9"/>
    <p:sldId id="374" r:id="rId10"/>
    <p:sldId id="347" r:id="rId11"/>
    <p:sldId id="348" r:id="rId12"/>
    <p:sldId id="353" r:id="rId13"/>
    <p:sldId id="418" r:id="rId14"/>
    <p:sldId id="420" r:id="rId15"/>
    <p:sldId id="453" r:id="rId16"/>
    <p:sldId id="454" r:id="rId17"/>
    <p:sldId id="455" r:id="rId18"/>
    <p:sldId id="456" r:id="rId19"/>
    <p:sldId id="422" r:id="rId20"/>
    <p:sldId id="485" r:id="rId21"/>
    <p:sldId id="475" r:id="rId22"/>
    <p:sldId id="474" r:id="rId23"/>
    <p:sldId id="478" r:id="rId24"/>
    <p:sldId id="479" r:id="rId25"/>
    <p:sldId id="480" r:id="rId26"/>
    <p:sldId id="476" r:id="rId27"/>
    <p:sldId id="477" r:id="rId28"/>
    <p:sldId id="484" r:id="rId29"/>
    <p:sldId id="423" r:id="rId30"/>
    <p:sldId id="424" r:id="rId31"/>
    <p:sldId id="425" r:id="rId32"/>
    <p:sldId id="472" r:id="rId33"/>
    <p:sldId id="429" r:id="rId34"/>
    <p:sldId id="434" r:id="rId35"/>
    <p:sldId id="435" r:id="rId36"/>
    <p:sldId id="436" r:id="rId37"/>
    <p:sldId id="430" r:id="rId38"/>
    <p:sldId id="431" r:id="rId39"/>
    <p:sldId id="437" r:id="rId40"/>
    <p:sldId id="438" r:id="rId41"/>
    <p:sldId id="483" r:id="rId42"/>
    <p:sldId id="428" r:id="rId43"/>
    <p:sldId id="457" r:id="rId44"/>
    <p:sldId id="481" r:id="rId45"/>
    <p:sldId id="449" r:id="rId46"/>
    <p:sldId id="458" r:id="rId47"/>
    <p:sldId id="466" r:id="rId48"/>
    <p:sldId id="468" r:id="rId49"/>
    <p:sldId id="469" r:id="rId50"/>
    <p:sldId id="445" r:id="rId51"/>
    <p:sldId id="461" r:id="rId52"/>
    <p:sldId id="462" r:id="rId53"/>
    <p:sldId id="447" r:id="rId54"/>
    <p:sldId id="448" r:id="rId55"/>
    <p:sldId id="486" r:id="rId56"/>
    <p:sldId id="432" r:id="rId57"/>
    <p:sldId id="440" r:id="rId58"/>
    <p:sldId id="441" r:id="rId59"/>
    <p:sldId id="446" r:id="rId60"/>
    <p:sldId id="442" r:id="rId61"/>
    <p:sldId id="487" r:id="rId62"/>
    <p:sldId id="513" r:id="rId63"/>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DFDS" panose="020B0604020202020204" charset="0"/>
      <p:regular r:id="rId70"/>
      <p:bold r:id="rId71"/>
      <p:italic r:id="rId72"/>
    </p:embeddedFont>
    <p:embeddedFont>
      <p:font typeface="DFDS Bold" panose="020B0604020202020204" charset="0"/>
      <p:bold r:id="rId73"/>
    </p:embeddedFont>
    <p:embeddedFont>
      <p:font typeface="DFDS Light" panose="020B0604020202020204"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61493-AAE3-8F62-D277-9F1312910071}" v="98" dt="2019-12-09T13:39:25.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44"/>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font" Target="fonts/font9.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FEB98AE-C4F2-4058-B403-4EB01BEF754A}">
      <dgm:prSet/>
      <dgm:spPr/>
      <dgm:t>
        <a:bodyPr/>
        <a:lstStyle/>
        <a:p>
          <a:r>
            <a:rPr lang="en-US" dirty="0"/>
            <a:t>Big picture</a:t>
          </a:r>
        </a:p>
      </dgm:t>
    </dgm:pt>
    <dgm:pt modelId="{60938E6F-044B-41B4-989D-7D3473D4DA17}" type="parTrans" cxnId="{A6AF26EB-9C67-4650-85A4-E8FBA13DFB42}">
      <dgm:prSet/>
      <dgm:spPr/>
      <dgm:t>
        <a:bodyPr/>
        <a:lstStyle/>
        <a:p>
          <a:endParaRPr lang="en-US"/>
        </a:p>
      </dgm:t>
    </dgm:pt>
    <dgm:pt modelId="{09F7D9FA-04CC-4ABE-A7AC-AAD64CC13FCB}" type="sibTrans" cxnId="{A6AF26EB-9C67-4650-85A4-E8FBA13DFB42}">
      <dgm:prSet/>
      <dgm:spPr/>
      <dgm:t>
        <a:bodyPr/>
        <a:lstStyle/>
        <a:p>
          <a:endParaRPr lang="en-US"/>
        </a:p>
      </dgm:t>
    </dgm:pt>
    <dgm:pt modelId="{FC4366A9-E0DE-451D-B3C5-A7248D50989E}">
      <dgm:prSet/>
      <dgm:spPr/>
      <dgm:t>
        <a:bodyPr/>
        <a:lstStyle/>
        <a:p>
          <a:r>
            <a:rPr lang="en-US" dirty="0"/>
            <a:t>Containers</a:t>
          </a:r>
        </a:p>
      </dgm:t>
    </dgm:pt>
    <dgm:pt modelId="{BE90DD5E-9F1C-41BB-909C-B8B968121D46}" type="parTrans" cxnId="{D11B3DB3-F65C-40C9-8395-692333035D06}">
      <dgm:prSet/>
      <dgm:spPr/>
      <dgm:t>
        <a:bodyPr/>
        <a:lstStyle/>
        <a:p>
          <a:endParaRPr lang="en-US"/>
        </a:p>
      </dgm:t>
    </dgm:pt>
    <dgm:pt modelId="{EEB1E75D-95BD-4D1C-A420-FD9A9027847C}" type="sibTrans" cxnId="{D11B3DB3-F65C-40C9-8395-692333035D06}">
      <dgm:prSet/>
      <dgm:spPr/>
      <dgm:t>
        <a:bodyPr/>
        <a:lstStyle/>
        <a:p>
          <a:endParaRPr lang="en-US"/>
        </a:p>
      </dgm:t>
    </dgm:pt>
    <dgm:pt modelId="{B2305CD8-162D-42EB-A2D8-5851BACC788E}">
      <dgm:prSet/>
      <dgm:spPr/>
      <dgm:t>
        <a:bodyPr/>
        <a:lstStyle/>
        <a:p>
          <a:r>
            <a:rPr lang="en-US" dirty="0"/>
            <a:t>Networking</a:t>
          </a:r>
        </a:p>
      </dgm:t>
    </dgm:pt>
    <dgm:pt modelId="{5ABF9D48-8E98-4C99-859C-39110AAB2E64}" type="parTrans" cxnId="{9D6CC551-1375-429D-8C50-3693AF3C90BC}">
      <dgm:prSet/>
      <dgm:spPr/>
      <dgm:t>
        <a:bodyPr/>
        <a:lstStyle/>
        <a:p>
          <a:endParaRPr lang="en-US"/>
        </a:p>
      </dgm:t>
    </dgm:pt>
    <dgm:pt modelId="{BBBC1F02-8394-4958-B87A-7269B9401BC0}" type="sibTrans" cxnId="{9D6CC551-1375-429D-8C50-3693AF3C90BC}">
      <dgm:prSet/>
      <dgm:spPr/>
      <dgm:t>
        <a:bodyPr/>
        <a:lstStyle/>
        <a:p>
          <a:endParaRPr lang="en-US"/>
        </a:p>
      </dgm:t>
    </dgm:pt>
    <dgm:pt modelId="{98B7283A-9D77-415B-8ECC-D43E3D24679E}">
      <dgm:prSet/>
      <dgm:spPr/>
      <dgm:t>
        <a:bodyPr/>
        <a:lstStyle/>
        <a:p>
          <a:r>
            <a:rPr lang="en-US" dirty="0"/>
            <a:t>Q&amp;A</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1B1AA178-D2E6-40D1-8F73-F57F958A7640}">
      <dgm:prSet/>
      <dgm:spPr/>
      <dgm:t>
        <a:bodyPr/>
        <a:lstStyle/>
        <a:p>
          <a:r>
            <a:rPr lang="en-US" dirty="0"/>
            <a:t>Development</a:t>
          </a:r>
        </a:p>
      </dgm:t>
    </dgm:pt>
    <dgm:pt modelId="{C801A92A-A197-450C-AB61-0CDE5298248D}" type="parTrans" cxnId="{3EB1BA51-D6E9-4BE9-8EBC-0695924A82D1}">
      <dgm:prSet/>
      <dgm:spPr/>
      <dgm:t>
        <a:bodyPr/>
        <a:lstStyle/>
        <a:p>
          <a:endParaRPr lang="da-DK"/>
        </a:p>
      </dgm:t>
    </dgm:pt>
    <dgm:pt modelId="{4F53DC6C-101F-44E8-B408-F82B101B55E8}" type="sibTrans" cxnId="{3EB1BA51-D6E9-4BE9-8EBC-0695924A82D1}">
      <dgm:prSet/>
      <dgm:spPr/>
      <dgm:t>
        <a:bodyPr/>
        <a:lstStyle/>
        <a:p>
          <a:endParaRPr lang="da-DK"/>
        </a:p>
      </dgm:t>
    </dgm:pt>
    <dgm:pt modelId="{A14CF7F5-B54E-4399-A143-B3D0135138BE}">
      <dgm:prSet/>
      <dgm:spPr/>
      <dgm:t>
        <a:bodyPr/>
        <a:lstStyle/>
        <a:p>
          <a:r>
            <a:rPr lang="en-US" dirty="0">
              <a:solidFill>
                <a:schemeClr val="bg1"/>
              </a:solidFill>
            </a:rPr>
            <a:t>Orchestration</a:t>
          </a:r>
          <a:endParaRPr lang="en-US" dirty="0"/>
        </a:p>
      </dgm:t>
    </dgm:pt>
    <dgm:pt modelId="{C5ED83E8-7095-4138-9936-38261DFBC6BC}" type="parTrans" cxnId="{C2DA933A-B815-4972-BC7A-DCC0D2652396}">
      <dgm:prSet/>
      <dgm:spPr/>
      <dgm:t>
        <a:bodyPr/>
        <a:lstStyle/>
        <a:p>
          <a:endParaRPr lang="da-DK"/>
        </a:p>
      </dgm:t>
    </dgm:pt>
    <dgm:pt modelId="{B97A4EF1-5AF1-41A9-800D-5C9BA0CDB35B}" type="sibTrans" cxnId="{C2DA933A-B815-4972-BC7A-DCC0D2652396}">
      <dgm:prSet/>
      <dgm:spPr/>
      <dgm:t>
        <a:bodyPr/>
        <a:lstStyle/>
        <a:p>
          <a:endParaRPr lang="da-DK"/>
        </a:p>
      </dgm:t>
    </dgm:pt>
    <dgm:pt modelId="{4B04B6B9-5F04-4527-86D5-F915D93CAA4E}">
      <dgm:prSet phldr="0"/>
      <dgm:spPr/>
      <dgm:t>
        <a:bodyPr/>
        <a:lstStyle/>
        <a:p>
          <a:r>
            <a:rPr lang="en-US" dirty="0"/>
            <a:t>Volumes</a:t>
          </a:r>
        </a:p>
      </dgm:t>
    </dgm:pt>
    <dgm:pt modelId="{1AC0B359-16D7-4267-BB32-21155560C20C}" type="parTrans" cxnId="{9CF1AC65-9D09-4C68-B9A1-1F2182EFFE7D}">
      <dgm:prSet/>
      <dgm:spPr/>
      <dgm:t>
        <a:bodyPr/>
        <a:lstStyle/>
        <a:p>
          <a:endParaRPr lang="da-DK"/>
        </a:p>
      </dgm:t>
    </dgm:pt>
    <dgm:pt modelId="{972BBC39-EAF4-4832-ACF4-DA474FD37D52}" type="sibTrans" cxnId="{9CF1AC65-9D09-4C68-B9A1-1F2182EFFE7D}">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4290901C-A830-48F6-853B-7274D824E05D}" type="pres">
      <dgm:prSet presAssocID="{6FEB98AE-C4F2-4058-B403-4EB01BEF754A}" presName="textNode" presStyleLbl="node1" presStyleIdx="0" presStyleCnt="7">
        <dgm:presLayoutVars>
          <dgm:bulletEnabled val="1"/>
        </dgm:presLayoutVars>
      </dgm:prSet>
      <dgm:spPr/>
    </dgm:pt>
    <dgm:pt modelId="{5A9A8B9F-EC33-4AA8-ADA3-57E89ACE8AC2}" type="pres">
      <dgm:prSet presAssocID="{09F7D9FA-04CC-4ABE-A7AC-AAD64CC13FCB}" presName="sibTrans" presStyleCnt="0"/>
      <dgm:spPr/>
    </dgm:pt>
    <dgm:pt modelId="{3FB451EB-C8FF-4B1D-A594-27C97946F24E}" type="pres">
      <dgm:prSet presAssocID="{FC4366A9-E0DE-451D-B3C5-A7248D50989E}" presName="textNode" presStyleLbl="node1" presStyleIdx="1" presStyleCnt="7">
        <dgm:presLayoutVars>
          <dgm:bulletEnabled val="1"/>
        </dgm:presLayoutVars>
      </dgm:prSet>
      <dgm:spPr/>
    </dgm:pt>
    <dgm:pt modelId="{37EAF7A5-0032-4E57-BD9C-FD9BED61F92A}" type="pres">
      <dgm:prSet presAssocID="{EEB1E75D-95BD-4D1C-A420-FD9A9027847C}" presName="sibTrans" presStyleCnt="0"/>
      <dgm:spPr/>
    </dgm:pt>
    <dgm:pt modelId="{ECE806D8-EFE3-49BF-BAF1-AC98236FB8D0}" type="pres">
      <dgm:prSet presAssocID="{4B04B6B9-5F04-4527-86D5-F915D93CAA4E}" presName="textNode" presStyleLbl="node1" presStyleIdx="2" presStyleCnt="7">
        <dgm:presLayoutVars>
          <dgm:bulletEnabled val="1"/>
        </dgm:presLayoutVars>
      </dgm:prSet>
      <dgm:spPr/>
    </dgm:pt>
    <dgm:pt modelId="{46985FB2-D5A6-4ABA-999F-AFED49DBDBA4}" type="pres">
      <dgm:prSet presAssocID="{972BBC39-EAF4-4832-ACF4-DA474FD37D52}" presName="sibTrans" presStyleCnt="0"/>
      <dgm:spPr/>
    </dgm:pt>
    <dgm:pt modelId="{85DB3C2C-F0EF-4458-B722-8D5D0E262489}" type="pres">
      <dgm:prSet presAssocID="{B2305CD8-162D-42EB-A2D8-5851BACC788E}" presName="textNode" presStyleLbl="node1" presStyleIdx="3" presStyleCnt="7">
        <dgm:presLayoutVars>
          <dgm:bulletEnabled val="1"/>
        </dgm:presLayoutVars>
      </dgm:prSet>
      <dgm:spPr/>
    </dgm:pt>
    <dgm:pt modelId="{76B92DBE-B947-4F9B-82D4-47F043ED7639}" type="pres">
      <dgm:prSet presAssocID="{BBBC1F02-8394-4958-B87A-7269B9401BC0}" presName="sibTrans" presStyleCnt="0"/>
      <dgm:spPr/>
    </dgm:pt>
    <dgm:pt modelId="{FC19196B-1BEB-45C4-8BDF-44D127208942}" type="pres">
      <dgm:prSet presAssocID="{1B1AA178-D2E6-40D1-8F73-F57F958A7640}" presName="textNode" presStyleLbl="node1" presStyleIdx="4" presStyleCnt="7" custLinFactNeighborX="18351" custLinFactNeighborY="1109">
        <dgm:presLayoutVars>
          <dgm:bulletEnabled val="1"/>
        </dgm:presLayoutVars>
      </dgm:prSet>
      <dgm:spPr/>
    </dgm:pt>
    <dgm:pt modelId="{0AA00979-DAFF-4EF8-A614-55BEF7C19A9D}" type="pres">
      <dgm:prSet presAssocID="{4F53DC6C-101F-44E8-B408-F82B101B55E8}" presName="sibTrans" presStyleCnt="0"/>
      <dgm:spPr/>
    </dgm:pt>
    <dgm:pt modelId="{13439872-A2FD-485C-B9EA-B368BCB10568}" type="pres">
      <dgm:prSet presAssocID="{A14CF7F5-B54E-4399-A143-B3D0135138BE}" presName="textNode" presStyleLbl="node1" presStyleIdx="5" presStyleCnt="7">
        <dgm:presLayoutVars>
          <dgm:bulletEnabled val="1"/>
        </dgm:presLayoutVars>
      </dgm:prSet>
      <dgm:spPr/>
    </dgm:pt>
    <dgm:pt modelId="{E7E25479-3368-40D2-928E-1A6A044C4FEE}" type="pres">
      <dgm:prSet presAssocID="{B97A4EF1-5AF1-41A9-800D-5C9BA0CDB35B}" presName="sibTrans" presStyleCnt="0"/>
      <dgm:spPr/>
    </dgm:pt>
    <dgm:pt modelId="{234D0A35-B628-40DB-880F-F41E6740D644}" type="pres">
      <dgm:prSet presAssocID="{98B7283A-9D77-415B-8ECC-D43E3D24679E}" presName="textNode" presStyleLbl="node1" presStyleIdx="6" presStyleCnt="7">
        <dgm:presLayoutVars>
          <dgm:bulletEnabled val="1"/>
        </dgm:presLayoutVars>
      </dgm:prSet>
      <dgm:spPr/>
    </dgm:pt>
  </dgm:ptLst>
  <dgm:cxnLst>
    <dgm:cxn modelId="{D86F8905-1118-47CD-A192-8F9CADE91BC8}" type="presOf" srcId="{98B7283A-9D77-415B-8ECC-D43E3D24679E}" destId="{234D0A35-B628-40DB-880F-F41E6740D644}" srcOrd="0" destOrd="0" presId="urn:microsoft.com/office/officeart/2005/8/layout/hProcess9"/>
    <dgm:cxn modelId="{6A909C15-4831-44F2-8187-B699DF29B1B2}" type="presOf" srcId="{A14CF7F5-B54E-4399-A143-B3D0135138BE}" destId="{13439872-A2FD-485C-B9EA-B368BCB10568}" srcOrd="0" destOrd="0" presId="urn:microsoft.com/office/officeart/2005/8/layout/hProcess9"/>
    <dgm:cxn modelId="{E24B9834-A0B3-4EBE-A224-502BF0A3EFA7}" type="presOf" srcId="{FC4366A9-E0DE-451D-B3C5-A7248D50989E}" destId="{3FB451EB-C8FF-4B1D-A594-27C97946F24E}" srcOrd="0" destOrd="0" presId="urn:microsoft.com/office/officeart/2005/8/layout/hProcess9"/>
    <dgm:cxn modelId="{C2DA933A-B815-4972-BC7A-DCC0D2652396}" srcId="{33F6CF7F-7C05-4CC7-A03E-2BDBDEBE5051}" destId="{A14CF7F5-B54E-4399-A143-B3D0135138BE}" srcOrd="5" destOrd="0" parTransId="{C5ED83E8-7095-4138-9936-38261DFBC6BC}" sibTransId="{B97A4EF1-5AF1-41A9-800D-5C9BA0CDB35B}"/>
    <dgm:cxn modelId="{9CF1AC65-9D09-4C68-B9A1-1F2182EFFE7D}" srcId="{33F6CF7F-7C05-4CC7-A03E-2BDBDEBE5051}" destId="{4B04B6B9-5F04-4527-86D5-F915D93CAA4E}" srcOrd="2" destOrd="0" parTransId="{1AC0B359-16D7-4267-BB32-21155560C20C}" sibTransId="{972BBC39-EAF4-4832-ACF4-DA474FD37D52}"/>
    <dgm:cxn modelId="{3EB1BA51-D6E9-4BE9-8EBC-0695924A82D1}" srcId="{33F6CF7F-7C05-4CC7-A03E-2BDBDEBE5051}" destId="{1B1AA178-D2E6-40D1-8F73-F57F958A7640}" srcOrd="4" destOrd="0" parTransId="{C801A92A-A197-450C-AB61-0CDE5298248D}" sibTransId="{4F53DC6C-101F-44E8-B408-F82B101B55E8}"/>
    <dgm:cxn modelId="{9D6CC551-1375-429D-8C50-3693AF3C90BC}" srcId="{33F6CF7F-7C05-4CC7-A03E-2BDBDEBE5051}" destId="{B2305CD8-162D-42EB-A2D8-5851BACC788E}" srcOrd="3" destOrd="0" parTransId="{5ABF9D48-8E98-4C99-859C-39110AAB2E64}" sibTransId="{BBBC1F02-8394-4958-B87A-7269B9401BC0}"/>
    <dgm:cxn modelId="{831D8DA8-F227-43DC-8DB0-B1E8DBCF54A0}" type="presOf" srcId="{1B1AA178-D2E6-40D1-8F73-F57F958A7640}" destId="{FC19196B-1BEB-45C4-8BDF-44D127208942}" srcOrd="0" destOrd="0" presId="urn:microsoft.com/office/officeart/2005/8/layout/hProcess9"/>
    <dgm:cxn modelId="{71D94EB1-A121-4866-8CFF-5E516CE8E820}" type="presOf" srcId="{4B04B6B9-5F04-4527-86D5-F915D93CAA4E}" destId="{ECE806D8-EFE3-49BF-BAF1-AC98236FB8D0}" srcOrd="0" destOrd="0" presId="urn:microsoft.com/office/officeart/2005/8/layout/hProcess9"/>
    <dgm:cxn modelId="{D11B3DB3-F65C-40C9-8395-692333035D06}" srcId="{33F6CF7F-7C05-4CC7-A03E-2BDBDEBE5051}" destId="{FC4366A9-E0DE-451D-B3C5-A7248D50989E}" srcOrd="1" destOrd="0" parTransId="{BE90DD5E-9F1C-41BB-909C-B8B968121D46}" sibTransId="{EEB1E75D-95BD-4D1C-A420-FD9A9027847C}"/>
    <dgm:cxn modelId="{437ECDB9-0EFE-478E-802D-A457F154ECA5}" type="presOf" srcId="{6FEB98AE-C4F2-4058-B403-4EB01BEF754A}" destId="{4290901C-A830-48F6-853B-7274D824E05D}" srcOrd="0" destOrd="0" presId="urn:microsoft.com/office/officeart/2005/8/layout/hProcess9"/>
    <dgm:cxn modelId="{5E9C0AD3-74C1-42F9-85AA-D1B627E22478}" type="presOf" srcId="{33F6CF7F-7C05-4CC7-A03E-2BDBDEBE5051}" destId="{30AECAEA-DECC-4ABA-8EAC-6241F74EAB92}" srcOrd="0" destOrd="0" presId="urn:microsoft.com/office/officeart/2005/8/layout/hProcess9"/>
    <dgm:cxn modelId="{A21E44DF-D340-4618-85AD-5CB7598FF8F2}" srcId="{33F6CF7F-7C05-4CC7-A03E-2BDBDEBE5051}" destId="{98B7283A-9D77-415B-8ECC-D43E3D24679E}" srcOrd="6" destOrd="0" parTransId="{45B8345C-AE24-4FBB-9082-486D5F57FEB7}" sibTransId="{FF3CB658-A6E4-4B4C-A697-C79D8C4B601A}"/>
    <dgm:cxn modelId="{A6AF26EB-9C67-4650-85A4-E8FBA13DFB42}" srcId="{33F6CF7F-7C05-4CC7-A03E-2BDBDEBE5051}" destId="{6FEB98AE-C4F2-4058-B403-4EB01BEF754A}" srcOrd="0" destOrd="0" parTransId="{60938E6F-044B-41B4-989D-7D3473D4DA17}" sibTransId="{09F7D9FA-04CC-4ABE-A7AC-AAD64CC13FCB}"/>
    <dgm:cxn modelId="{573E31EF-BB36-4C5C-B35F-D11252EDD15C}" type="presOf" srcId="{B2305CD8-162D-42EB-A2D8-5851BACC788E}" destId="{85DB3C2C-F0EF-4458-B722-8D5D0E262489}" srcOrd="0" destOrd="0" presId="urn:microsoft.com/office/officeart/2005/8/layout/hProcess9"/>
    <dgm:cxn modelId="{D64CF258-C26B-43DC-BE31-4EB153C8C5AC}" type="presParOf" srcId="{30AECAEA-DECC-4ABA-8EAC-6241F74EAB92}" destId="{71757BC5-FD58-4092-9D20-A0775832EB03}" srcOrd="0" destOrd="0" presId="urn:microsoft.com/office/officeart/2005/8/layout/hProcess9"/>
    <dgm:cxn modelId="{AE319A81-1DD2-4C21-B00F-3F70148F91EF}" type="presParOf" srcId="{30AECAEA-DECC-4ABA-8EAC-6241F74EAB92}" destId="{A7B82D27-447E-4FAD-A4BB-CED5622127D4}" srcOrd="1" destOrd="0" presId="urn:microsoft.com/office/officeart/2005/8/layout/hProcess9"/>
    <dgm:cxn modelId="{478F32AC-F12F-4CA7-8292-2288DE486CF9}" type="presParOf" srcId="{A7B82D27-447E-4FAD-A4BB-CED5622127D4}" destId="{4290901C-A830-48F6-853B-7274D824E05D}" srcOrd="0" destOrd="0" presId="urn:microsoft.com/office/officeart/2005/8/layout/hProcess9"/>
    <dgm:cxn modelId="{E96F2B4C-3C86-4CCE-963A-6CCCCDA3438C}" type="presParOf" srcId="{A7B82D27-447E-4FAD-A4BB-CED5622127D4}" destId="{5A9A8B9F-EC33-4AA8-ADA3-57E89ACE8AC2}" srcOrd="1" destOrd="0" presId="urn:microsoft.com/office/officeart/2005/8/layout/hProcess9"/>
    <dgm:cxn modelId="{50C0CDB1-CB23-4BB2-8A66-429229962552}" type="presParOf" srcId="{A7B82D27-447E-4FAD-A4BB-CED5622127D4}" destId="{3FB451EB-C8FF-4B1D-A594-27C97946F24E}" srcOrd="2" destOrd="0" presId="urn:microsoft.com/office/officeart/2005/8/layout/hProcess9"/>
    <dgm:cxn modelId="{D95FB33D-9F74-4BD2-A68D-00E0C1FCD889}" type="presParOf" srcId="{A7B82D27-447E-4FAD-A4BB-CED5622127D4}" destId="{37EAF7A5-0032-4E57-BD9C-FD9BED61F92A}" srcOrd="3" destOrd="0" presId="urn:microsoft.com/office/officeart/2005/8/layout/hProcess9"/>
    <dgm:cxn modelId="{59C05B84-C171-4899-BCF7-655A2A70FE03}" type="presParOf" srcId="{A7B82D27-447E-4FAD-A4BB-CED5622127D4}" destId="{ECE806D8-EFE3-49BF-BAF1-AC98236FB8D0}" srcOrd="4" destOrd="0" presId="urn:microsoft.com/office/officeart/2005/8/layout/hProcess9"/>
    <dgm:cxn modelId="{8561194A-155A-4216-A97C-4A67E4A5F9AD}" type="presParOf" srcId="{A7B82D27-447E-4FAD-A4BB-CED5622127D4}" destId="{46985FB2-D5A6-4ABA-999F-AFED49DBDBA4}" srcOrd="5" destOrd="0" presId="urn:microsoft.com/office/officeart/2005/8/layout/hProcess9"/>
    <dgm:cxn modelId="{E07C52CD-211C-4CE5-A6A7-2AB020FF6ED6}" type="presParOf" srcId="{A7B82D27-447E-4FAD-A4BB-CED5622127D4}" destId="{85DB3C2C-F0EF-4458-B722-8D5D0E262489}" srcOrd="6" destOrd="0" presId="urn:microsoft.com/office/officeart/2005/8/layout/hProcess9"/>
    <dgm:cxn modelId="{352B1708-E5FE-4DC6-8CC3-E5BC39D0AC00}" type="presParOf" srcId="{A7B82D27-447E-4FAD-A4BB-CED5622127D4}" destId="{76B92DBE-B947-4F9B-82D4-47F043ED7639}" srcOrd="7" destOrd="0" presId="urn:microsoft.com/office/officeart/2005/8/layout/hProcess9"/>
    <dgm:cxn modelId="{A40E7937-B835-473D-A433-07182F7AE79F}" type="presParOf" srcId="{A7B82D27-447E-4FAD-A4BB-CED5622127D4}" destId="{FC19196B-1BEB-45C4-8BDF-44D127208942}" srcOrd="8" destOrd="0" presId="urn:microsoft.com/office/officeart/2005/8/layout/hProcess9"/>
    <dgm:cxn modelId="{F02EBFCA-3FC0-4665-9AE9-ED1D6A30C7D9}" type="presParOf" srcId="{A7B82D27-447E-4FAD-A4BB-CED5622127D4}" destId="{0AA00979-DAFF-4EF8-A614-55BEF7C19A9D}" srcOrd="9" destOrd="0" presId="urn:microsoft.com/office/officeart/2005/8/layout/hProcess9"/>
    <dgm:cxn modelId="{D2E0B279-0E9A-4E81-B21C-6C495AF3455E}" type="presParOf" srcId="{A7B82D27-447E-4FAD-A4BB-CED5622127D4}" destId="{13439872-A2FD-485C-B9EA-B368BCB10568}" srcOrd="10" destOrd="0" presId="urn:microsoft.com/office/officeart/2005/8/layout/hProcess9"/>
    <dgm:cxn modelId="{8D05EEAC-9073-450E-95C5-78B0CE87F76C}" type="presParOf" srcId="{A7B82D27-447E-4FAD-A4BB-CED5622127D4}" destId="{E7E25479-3368-40D2-928E-1A6A044C4FEE}" srcOrd="11" destOrd="0" presId="urn:microsoft.com/office/officeart/2005/8/layout/hProcess9"/>
    <dgm:cxn modelId="{06A2152E-360C-4C90-B7B3-1CCD5239437B}" type="presParOf" srcId="{A7B82D27-447E-4FAD-A4BB-CED5622127D4}" destId="{234D0A35-B628-40DB-880F-F41E6740D644}"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771428" y="0"/>
          <a:ext cx="8742861" cy="286232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0901C-A830-48F6-853B-7274D824E05D}">
      <dsp:nvSpPr>
        <dsp:cNvPr id="0" name=""/>
        <dsp:cNvSpPr/>
      </dsp:nvSpPr>
      <dsp:spPr>
        <a:xfrm>
          <a:off x="7698"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Big picture</a:t>
          </a:r>
        </a:p>
      </dsp:txBody>
      <dsp:txXfrm>
        <a:off x="63589" y="914587"/>
        <a:ext cx="1228629" cy="1033147"/>
      </dsp:txXfrm>
    </dsp:sp>
    <dsp:sp modelId="{3FB451EB-C8FF-4B1D-A594-27C97946F24E}">
      <dsp:nvSpPr>
        <dsp:cNvPr id="0" name=""/>
        <dsp:cNvSpPr/>
      </dsp:nvSpPr>
      <dsp:spPr>
        <a:xfrm>
          <a:off x="1496016"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Containers</a:t>
          </a:r>
        </a:p>
      </dsp:txBody>
      <dsp:txXfrm>
        <a:off x="1551907" y="914587"/>
        <a:ext cx="1228629" cy="1033147"/>
      </dsp:txXfrm>
    </dsp:sp>
    <dsp:sp modelId="{ECE806D8-EFE3-49BF-BAF1-AC98236FB8D0}">
      <dsp:nvSpPr>
        <dsp:cNvPr id="0" name=""/>
        <dsp:cNvSpPr/>
      </dsp:nvSpPr>
      <dsp:spPr>
        <a:xfrm>
          <a:off x="2984335"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Volumes</a:t>
          </a:r>
        </a:p>
      </dsp:txBody>
      <dsp:txXfrm>
        <a:off x="3040226" y="914587"/>
        <a:ext cx="1228629" cy="1033147"/>
      </dsp:txXfrm>
    </dsp:sp>
    <dsp:sp modelId="{85DB3C2C-F0EF-4458-B722-8D5D0E262489}">
      <dsp:nvSpPr>
        <dsp:cNvPr id="0" name=""/>
        <dsp:cNvSpPr/>
      </dsp:nvSpPr>
      <dsp:spPr>
        <a:xfrm>
          <a:off x="4472653"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Networking</a:t>
          </a:r>
        </a:p>
      </dsp:txBody>
      <dsp:txXfrm>
        <a:off x="4528544" y="914587"/>
        <a:ext cx="1228629" cy="1033147"/>
      </dsp:txXfrm>
    </dsp:sp>
    <dsp:sp modelId="{FC19196B-1BEB-45C4-8BDF-44D127208942}">
      <dsp:nvSpPr>
        <dsp:cNvPr id="0" name=""/>
        <dsp:cNvSpPr/>
      </dsp:nvSpPr>
      <dsp:spPr>
        <a:xfrm>
          <a:off x="5988114" y="871394"/>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6044005" y="927285"/>
        <a:ext cx="1228629" cy="1033147"/>
      </dsp:txXfrm>
    </dsp:sp>
    <dsp:sp modelId="{13439872-A2FD-485C-B9EA-B368BCB10568}">
      <dsp:nvSpPr>
        <dsp:cNvPr id="0" name=""/>
        <dsp:cNvSpPr/>
      </dsp:nvSpPr>
      <dsp:spPr>
        <a:xfrm>
          <a:off x="7449291"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Orchestration</a:t>
          </a:r>
          <a:endParaRPr lang="en-US" sz="1400" kern="1200" dirty="0"/>
        </a:p>
      </dsp:txBody>
      <dsp:txXfrm>
        <a:off x="7505182" y="914587"/>
        <a:ext cx="1228629" cy="1033147"/>
      </dsp:txXfrm>
    </dsp:sp>
    <dsp:sp modelId="{234D0A35-B628-40DB-880F-F41E6740D644}">
      <dsp:nvSpPr>
        <dsp:cNvPr id="0" name=""/>
        <dsp:cNvSpPr/>
      </dsp:nvSpPr>
      <dsp:spPr>
        <a:xfrm>
          <a:off x="8937609"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Q&amp;A</a:t>
          </a:r>
        </a:p>
      </dsp:txBody>
      <dsp:txXfrm>
        <a:off x="8993500" y="914587"/>
        <a:ext cx="1228629" cy="10331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22/10/2020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22/10/2020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a:p>
        </p:txBody>
      </p:sp>
    </p:spTree>
    <p:extLst>
      <p:ext uri="{BB962C8B-B14F-4D97-AF65-F5344CB8AC3E}">
        <p14:creationId xmlns:p14="http://schemas.microsoft.com/office/powerpoint/2010/main" val="64498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40</a:t>
            </a:fld>
            <a:endParaRPr lang="en-GB"/>
          </a:p>
        </p:txBody>
      </p:sp>
    </p:spTree>
    <p:extLst>
      <p:ext uri="{BB962C8B-B14F-4D97-AF65-F5344CB8AC3E}">
        <p14:creationId xmlns:p14="http://schemas.microsoft.com/office/powerpoint/2010/main" val="17866852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2" name="Title 1"/>
          <p:cNvSpPr>
            <a:spLocks noGrp="1"/>
          </p:cNvSpPr>
          <p:nvPr>
            <p:ph type="title" hasCustomPrompt="1"/>
          </p:nvPr>
        </p:nvSpPr>
        <p:spPr/>
        <p:txBody>
          <a:bodyPr/>
          <a:lstStyle>
            <a:lvl1pPr>
              <a:defRPr>
                <a:solidFill>
                  <a:schemeClr val="bg1"/>
                </a:solidFill>
              </a:defRPr>
            </a:lvl1pPr>
          </a:lstStyle>
          <a:p>
            <a:r>
              <a:rPr lang="en-GB"/>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a:p>
            <a:pPr lvl="5"/>
            <a:r>
              <a:rPr lang="en-GB"/>
              <a:t>6 level</a:t>
            </a:r>
          </a:p>
          <a:p>
            <a:pPr lvl="6"/>
            <a:r>
              <a:rPr lang="en-GB"/>
              <a:t>7</a:t>
            </a:r>
          </a:p>
          <a:p>
            <a:pPr lvl="7"/>
            <a:r>
              <a:rPr lang="en-GB"/>
              <a:t>8</a:t>
            </a:r>
          </a:p>
          <a:p>
            <a:pPr lvl="8"/>
            <a:r>
              <a:rPr lang="en-GB"/>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22 October 2020</a:t>
            </a:fld>
            <a:endParaRPr lang="en-GB"/>
          </a:p>
        </p:txBody>
      </p:sp>
      <p:sp>
        <p:nvSpPr>
          <p:cNvPr id="5" name="Footer Placeholder 4" hidden="1"/>
          <p:cNvSpPr>
            <a:spLocks noGrp="1"/>
          </p:cNvSpPr>
          <p:nvPr>
            <p:ph type="ftr" sz="quarter" idx="11"/>
          </p:nvPr>
        </p:nvSpPr>
        <p:spPr/>
        <p:txBody>
          <a:bodyPr/>
          <a:lstStyle/>
          <a:p>
            <a:endParaRPr lang="en-GB"/>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ladsholder til dato 1" hidden="1"/>
          <p:cNvSpPr>
            <a:spLocks noGrp="1"/>
          </p:cNvSpPr>
          <p:nvPr>
            <p:ph type="dt" sz="half" idx="15"/>
          </p:nvPr>
        </p:nvSpPr>
        <p:spPr/>
        <p:txBody>
          <a:bodyPr/>
          <a:lstStyle/>
          <a:p>
            <a:fld id="{73A80043-8D1A-4EE7-8835-0FA45918CF0B}" type="datetime4">
              <a:rPr lang="en-GB" smtClean="0"/>
              <a:t>22 October 2020</a:t>
            </a:fld>
            <a:endParaRPr lang="en-GB"/>
          </a:p>
        </p:txBody>
      </p:sp>
      <p:sp>
        <p:nvSpPr>
          <p:cNvPr id="4" name="Pladsholder til sidefod 3" hidden="1"/>
          <p:cNvSpPr>
            <a:spLocks noGrp="1"/>
          </p:cNvSpPr>
          <p:nvPr>
            <p:ph type="ftr" sz="quarter" idx="16"/>
          </p:nvPr>
        </p:nvSpPr>
        <p:spPr/>
        <p:txBody>
          <a:bodyPr/>
          <a:lstStyle/>
          <a:p>
            <a:endParaRPr lang="en-GB"/>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3" name="Date Placeholder 2" hidden="1"/>
          <p:cNvSpPr>
            <a:spLocks noGrp="1"/>
          </p:cNvSpPr>
          <p:nvPr>
            <p:ph type="dt" sz="half" idx="10"/>
          </p:nvPr>
        </p:nvSpPr>
        <p:spPr/>
        <p:txBody>
          <a:bodyPr/>
          <a:lstStyle/>
          <a:p>
            <a:fld id="{61C39D88-A2D2-46EF-88AA-9A0C8DF2E827}" type="datetime4">
              <a:rPr lang="en-GB" smtClean="0"/>
              <a:t>22 October 2020</a:t>
            </a:fld>
            <a:endParaRPr lang="en-GB"/>
          </a:p>
        </p:txBody>
      </p:sp>
      <p:sp>
        <p:nvSpPr>
          <p:cNvPr id="4" name="Footer Placeholder 3" hidden="1"/>
          <p:cNvSpPr>
            <a:spLocks noGrp="1"/>
          </p:cNvSpPr>
          <p:nvPr>
            <p:ph type="ftr" sz="quarter" idx="11"/>
          </p:nvPr>
        </p:nvSpPr>
        <p:spPr/>
        <p:txBody>
          <a:bodyPr/>
          <a:lstStyle/>
          <a:p>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7" name="Title 6"/>
          <p:cNvSpPr>
            <a:spLocks noGrp="1"/>
          </p:cNvSpPr>
          <p:nvPr>
            <p:ph type="title" hasCustomPrompt="1"/>
          </p:nvPr>
        </p:nvSpPr>
        <p:spPr/>
        <p:txBody>
          <a:bodyPr/>
          <a:lstStyle>
            <a:lvl1pPr>
              <a:defRPr>
                <a:solidFill>
                  <a:schemeClr val="bg1"/>
                </a:solidFill>
              </a:defRPr>
            </a:lvl1pPr>
          </a:lstStyle>
          <a:p>
            <a:r>
              <a:rPr lang="en-GB"/>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err="1"/>
              <a:t>Dfds</a:t>
            </a:r>
            <a:r>
              <a:rPr lang="da-DK" sz="3600"/>
              <a:t> at the </a:t>
            </a:r>
            <a:br>
              <a:rPr lang="da-DK" sz="3600"/>
            </a:br>
            <a:r>
              <a:rPr lang="da-DK" sz="3600" err="1">
                <a:solidFill>
                  <a:schemeClr val="accent3"/>
                </a:solidFill>
              </a:rPr>
              <a:t>heart</a:t>
            </a:r>
            <a:r>
              <a:rPr lang="da-DK" sz="3600">
                <a:solidFill>
                  <a:schemeClr val="accent3"/>
                </a:solidFill>
              </a:rPr>
              <a:t> of </a:t>
            </a:r>
            <a:r>
              <a:rPr lang="da-DK" sz="3600" err="1">
                <a:solidFill>
                  <a:schemeClr val="accent3"/>
                </a:solidFill>
              </a:rPr>
              <a:t>europe</a:t>
            </a:r>
            <a:endParaRPr lang="en-GB"/>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10/22/2020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22 October 2020</a:t>
            </a:fld>
            <a:endParaRPr lang="en-GB"/>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loudfoundry-incubator/guardian-cni-adapter" TargetMode="External"/><Relationship Id="rId2" Type="http://schemas.openxmlformats.org/officeDocument/2006/relationships/image" Target="../media/image12.png"/><Relationship Id="rId1" Type="http://schemas.openxmlformats.org/officeDocument/2006/relationships/slideLayout" Target="../slideLayouts/slideLayout36.xml"/><Relationship Id="rId4" Type="http://schemas.openxmlformats.org/officeDocument/2006/relationships/hyperlink" Target="https://github.com/contiv/netplugi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techcommunity.microsoft.com/t5/Azure-Developer-Community-Blog/Debugging-Docker-Containers-attaching/ba-p/338698" TargetMode="External"/><Relationship Id="rId2" Type="http://schemas.openxmlformats.org/officeDocument/2006/relationships/hyperlink" Target="https://blog.jetbrains.com/dotnet/2018/07/18/debugging-asp-net-core-apps-local-docker-container/" TargetMode="External"/><Relationship Id="rId1" Type="http://schemas.openxmlformats.org/officeDocument/2006/relationships/slideLayout" Target="../slideLayouts/slideLayout36.xml"/><Relationship Id="rId5" Type="http://schemas.openxmlformats.org/officeDocument/2006/relationships/image" Target="../media/image35.jpg"/><Relationship Id="rId4" Type="http://schemas.openxmlformats.org/officeDocument/2006/relationships/hyperlink" Target="https://code.visualstudio.com/blogs/2019/10/31/inspecting-contain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hyperlink" Target="https://docker.com/" TargetMode="External"/><Relationship Id="rId2" Type="http://schemas.openxmlformats.org/officeDocument/2006/relationships/image" Target="../media/image12.png"/><Relationship Id="rId1" Type="http://schemas.openxmlformats.org/officeDocument/2006/relationships/slideLayout" Target="../slideLayouts/slideLayout36.xml"/><Relationship Id="rId5" Type="http://schemas.openxmlformats.org/officeDocument/2006/relationships/hyperlink" Target="https://www.cio.com/article/2924995/what-are-containers-and-why-do-you-need-them.html" TargetMode="External"/><Relationship Id="rId4" Type="http://schemas.openxmlformats.org/officeDocument/2006/relationships/hyperlink" Target="https://docs.microsoft.com/en-us/visualstudio/docker/tutorials/docker-tutoria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en-GB" sz="9600" dirty="0"/>
              <a:t>Docker</a:t>
            </a:r>
            <a:br>
              <a:rPr lang="en-GB" sz="9600" dirty="0"/>
            </a:br>
            <a:r>
              <a:rPr lang="en-GB" sz="9600" dirty="0"/>
              <a:t> DEEP Dive</a:t>
            </a:r>
            <a:br>
              <a:rPr lang="da-DK" sz="9000" dirty="0"/>
            </a:br>
            <a:br>
              <a:rPr lang="da-DK" dirty="0"/>
            </a:br>
            <a:r>
              <a:rPr lang="da-DK" sz="1400" dirty="0" err="1"/>
              <a:t>U</a:t>
            </a:r>
            <a:r>
              <a:rPr lang="da-DK" sz="1400" cap="none" dirty="0" err="1"/>
              <a:t>pdated</a:t>
            </a:r>
            <a:r>
              <a:rPr lang="da-DK" sz="1400" cap="none" dirty="0"/>
              <a:t> 5 December 2019</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10" name="Group 9">
            <a:extLst>
              <a:ext uri="{FF2B5EF4-FFF2-40B4-BE49-F238E27FC236}">
                <a16:creationId xmlns:a16="http://schemas.microsoft.com/office/drawing/2014/main" id="{B816A0C5-938A-45B8-9DFC-FA6C66832161}"/>
              </a:ext>
            </a:extLst>
          </p:cNvPr>
          <p:cNvGrpSpPr/>
          <p:nvPr/>
        </p:nvGrpSpPr>
        <p:grpSpPr>
          <a:xfrm>
            <a:off x="629697" y="1141277"/>
            <a:ext cx="11098112" cy="5217578"/>
            <a:chOff x="789272" y="1030842"/>
            <a:chExt cx="10472286" cy="5787791"/>
          </a:xfrm>
        </p:grpSpPr>
        <p:pic>
          <p:nvPicPr>
            <p:cNvPr id="13" name="Picture 12">
              <a:extLst>
                <a:ext uri="{FF2B5EF4-FFF2-40B4-BE49-F238E27FC236}">
                  <a16:creationId xmlns:a16="http://schemas.microsoft.com/office/drawing/2014/main" id="{6AECEBB3-4A7A-4F62-84F5-E0D1FECB95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272" y="1030842"/>
              <a:ext cx="10289406" cy="5787791"/>
            </a:xfrm>
            <a:prstGeom prst="rect">
              <a:avLst/>
            </a:prstGeom>
          </p:spPr>
        </p:pic>
        <p:sp>
          <p:nvSpPr>
            <p:cNvPr id="16" name="Rectangle 15">
              <a:extLst>
                <a:ext uri="{FF2B5EF4-FFF2-40B4-BE49-F238E27FC236}">
                  <a16:creationId xmlns:a16="http://schemas.microsoft.com/office/drawing/2014/main" id="{F589DC75-2070-4486-876F-0464C508656C}"/>
                </a:ext>
              </a:extLst>
            </p:cNvPr>
            <p:cNvSpPr/>
            <p:nvPr/>
          </p:nvSpPr>
          <p:spPr>
            <a:xfrm>
              <a:off x="10096901" y="5909912"/>
              <a:ext cx="1164657" cy="90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413868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a:t>
              </a:r>
            </a:p>
          </p:txBody>
        </p:sp>
      </p:grpSp>
      <p:sp>
        <p:nvSpPr>
          <p:cNvPr id="10" name="TextBox 9">
            <a:extLst>
              <a:ext uri="{FF2B5EF4-FFF2-40B4-BE49-F238E27FC236}">
                <a16:creationId xmlns:a16="http://schemas.microsoft.com/office/drawing/2014/main" id="{41999078-826F-42D8-88D5-9EE73C0A6D69}"/>
              </a:ext>
            </a:extLst>
          </p:cNvPr>
          <p:cNvSpPr txBox="1"/>
          <p:nvPr/>
        </p:nvSpPr>
        <p:spPr>
          <a:xfrm>
            <a:off x="340823" y="2094213"/>
            <a:ext cx="4988963" cy="3108543"/>
          </a:xfrm>
          <a:prstGeom prst="rect">
            <a:avLst/>
          </a:prstGeom>
          <a:noFill/>
        </p:spPr>
        <p:txBody>
          <a:bodyPr wrap="square" rtlCol="0">
            <a:spAutoFit/>
          </a:bodyPr>
          <a:lstStyle/>
          <a:p>
            <a:pPr marL="214313" indent="-214313">
              <a:buFont typeface="Arial" panose="020B0604020202020204" pitchFamily="34" charset="0"/>
              <a:buChar char="•"/>
            </a:pPr>
            <a:r>
              <a:rPr lang="en-US" sz="1400" dirty="0"/>
              <a:t>Containers are an abstraction at the app layer that packages code and dependencies together. </a:t>
            </a:r>
            <a:br>
              <a:rPr lang="en-US" sz="1400" dirty="0"/>
            </a:br>
            <a:endParaRPr lang="en-US" sz="1400" dirty="0"/>
          </a:p>
          <a:p>
            <a:pPr marL="214313" indent="-214313">
              <a:buFont typeface="Arial" panose="020B0604020202020204" pitchFamily="34" charset="0"/>
              <a:buChar char="•"/>
            </a:pPr>
            <a:r>
              <a:rPr lang="en-US" sz="1400" dirty="0"/>
              <a:t>Multiple containers can run on the same machine and share the OS kernel with other containers, each running as isolated processes in user space. </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Containers take up less space than VMs (container images are typically tens of MBs in size) and start almost instantly.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Applications are safer in containers and Docker provides the strongest default isolation capabilities in the industry.</a:t>
            </a:r>
          </a:p>
        </p:txBody>
      </p:sp>
      <p:pic>
        <p:nvPicPr>
          <p:cNvPr id="13" name="Picture 12">
            <a:extLst>
              <a:ext uri="{FF2B5EF4-FFF2-40B4-BE49-F238E27FC236}">
                <a16:creationId xmlns:a16="http://schemas.microsoft.com/office/drawing/2014/main" id="{66227F64-5852-48D5-B09C-70341A9F5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870" y="1415621"/>
            <a:ext cx="6309884" cy="4691564"/>
          </a:xfrm>
          <a:prstGeom prst="rect">
            <a:avLst/>
          </a:prstGeom>
        </p:spPr>
      </p:pic>
      <p:sp>
        <p:nvSpPr>
          <p:cNvPr id="2" name="Rectangle 1">
            <a:extLst>
              <a:ext uri="{FF2B5EF4-FFF2-40B4-BE49-F238E27FC236}">
                <a16:creationId xmlns:a16="http://schemas.microsoft.com/office/drawing/2014/main" id="{138C80A3-F99E-4006-9DB1-F09058987AE8}"/>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
        <p:nvSpPr>
          <p:cNvPr id="3" name="Rectangle 2">
            <a:extLst>
              <a:ext uri="{FF2B5EF4-FFF2-40B4-BE49-F238E27FC236}">
                <a16:creationId xmlns:a16="http://schemas.microsoft.com/office/drawing/2014/main" id="{E0328741-2B38-4CAB-90E4-0F5B089040EB}"/>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Tree>
    <p:extLst>
      <p:ext uri="{BB962C8B-B14F-4D97-AF65-F5344CB8AC3E}">
        <p14:creationId xmlns:p14="http://schemas.microsoft.com/office/powerpoint/2010/main" val="141507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81385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#1</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546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#2</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6441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#3</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33212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 &gt; Benefits</a:t>
              </a:r>
            </a:p>
          </p:txBody>
        </p:sp>
      </p:grpSp>
      <p:sp>
        <p:nvSpPr>
          <p:cNvPr id="16" name="TextBox 15">
            <a:extLst>
              <a:ext uri="{FF2B5EF4-FFF2-40B4-BE49-F238E27FC236}">
                <a16:creationId xmlns:a16="http://schemas.microsoft.com/office/drawing/2014/main" id="{A9878A44-1AD0-4A76-B454-B1FE41AD03AF}"/>
              </a:ext>
            </a:extLst>
          </p:cNvPr>
          <p:cNvSpPr txBox="1"/>
          <p:nvPr/>
        </p:nvSpPr>
        <p:spPr>
          <a:xfrm>
            <a:off x="340823" y="1314036"/>
            <a:ext cx="4988963" cy="5478423"/>
          </a:xfrm>
          <a:prstGeom prst="rect">
            <a:avLst/>
          </a:prstGeom>
          <a:noFill/>
        </p:spPr>
        <p:txBody>
          <a:bodyPr wrap="square" rtlCol="0">
            <a:spAutoFit/>
          </a:bodyPr>
          <a:lstStyle/>
          <a:p>
            <a:pPr marL="214313" indent="-214313">
              <a:buFont typeface="Arial" panose="020B0604020202020204" pitchFamily="34" charset="0"/>
              <a:buChar char="•"/>
            </a:pPr>
            <a:r>
              <a:rPr lang="en-US" sz="1400" dirty="0"/>
              <a:t>Provides process isolation.</a:t>
            </a:r>
            <a:br>
              <a:rPr lang="en-US" sz="1400" dirty="0"/>
            </a:br>
            <a:endParaRPr lang="en-US" sz="1400" dirty="0"/>
          </a:p>
          <a:p>
            <a:pPr marL="214313" indent="-214313">
              <a:buFont typeface="Arial" panose="020B0604020202020204" pitchFamily="34" charset="0"/>
              <a:buChar char="•"/>
            </a:pPr>
            <a:r>
              <a:rPr lang="en-US" sz="1400" dirty="0"/>
              <a:t>Enables software defined networking.</a:t>
            </a:r>
            <a:br>
              <a:rPr lang="en-US" sz="1400" dirty="0"/>
            </a:br>
            <a:endParaRPr lang="en-US" sz="1400" dirty="0"/>
          </a:p>
          <a:p>
            <a:pPr marL="214313" indent="-214313">
              <a:buFont typeface="Arial" panose="020B0604020202020204" pitchFamily="34" charset="0"/>
              <a:buChar char="•"/>
            </a:pPr>
            <a:r>
              <a:rPr lang="en-US" sz="1400" dirty="0"/>
              <a:t>Assists CI/CD workflows.</a:t>
            </a:r>
            <a:br>
              <a:rPr lang="en-US" sz="1400" dirty="0"/>
            </a:br>
            <a:endParaRPr lang="en-US" sz="1400" dirty="0"/>
          </a:p>
          <a:p>
            <a:pPr marL="214313" indent="-214313">
              <a:buFont typeface="Arial" panose="020B0604020202020204" pitchFamily="34" charset="0"/>
              <a:buChar char="•"/>
            </a:pPr>
            <a:r>
              <a:rPr lang="en-US" sz="1400" dirty="0"/>
              <a:t>Standardized development environments.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Allow better mimicry of target platform.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Affords increased developer productivity.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Facilitates safe experimentation.</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Supports microservice architecture.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Reduce impact of service upgrades.</a:t>
            </a:r>
            <a:br>
              <a:rPr lang="en-US" sz="1400" dirty="0"/>
            </a:br>
            <a:endParaRPr lang="en-US" sz="1400" dirty="0"/>
          </a:p>
          <a:p>
            <a:pPr marL="214313" indent="-214313">
              <a:buFont typeface="Arial" panose="020B0604020202020204" pitchFamily="34" charset="0"/>
              <a:buChar char="•"/>
            </a:pPr>
            <a:r>
              <a:rPr lang="en-US" sz="1400" dirty="0"/>
              <a:t>Enable independently scalable services.</a:t>
            </a:r>
            <a:br>
              <a:rPr lang="en-US" sz="1400" dirty="0"/>
            </a:br>
            <a:endParaRPr lang="en-US" sz="1400" dirty="0"/>
          </a:p>
          <a:p>
            <a:pPr marL="214313" indent="-214313">
              <a:buFont typeface="Arial" panose="020B0604020202020204" pitchFamily="34" charset="0"/>
              <a:buChar char="•"/>
            </a:pPr>
            <a:r>
              <a:rPr lang="en-US" sz="1400" dirty="0"/>
              <a:t>Minimize failure risk.</a:t>
            </a:r>
            <a:br>
              <a:rPr lang="en-US" sz="1400" dirty="0"/>
            </a:br>
            <a:endParaRPr lang="en-US" sz="1400" dirty="0"/>
          </a:p>
          <a:p>
            <a:pPr marL="214313" indent="-214313">
              <a:buFont typeface="Arial" panose="020B0604020202020204" pitchFamily="34" charset="0"/>
              <a:buChar char="•"/>
            </a:pPr>
            <a:r>
              <a:rPr lang="en-US" sz="1400" dirty="0"/>
              <a:t>Allow technological agnosticism.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endParaRPr lang="en-US" sz="1400" dirty="0"/>
          </a:p>
        </p:txBody>
      </p:sp>
      <p:pic>
        <p:nvPicPr>
          <p:cNvPr id="17" name="Picture 16">
            <a:extLst>
              <a:ext uri="{FF2B5EF4-FFF2-40B4-BE49-F238E27FC236}">
                <a16:creationId xmlns:a16="http://schemas.microsoft.com/office/drawing/2014/main" id="{01A98F20-59EB-44AE-91A6-4C66BC7A1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232" y="2227986"/>
            <a:ext cx="7549449" cy="3458591"/>
          </a:xfrm>
          <a:prstGeom prst="rect">
            <a:avLst/>
          </a:prstGeom>
        </p:spPr>
      </p:pic>
    </p:spTree>
    <p:extLst>
      <p:ext uri="{BB962C8B-B14F-4D97-AF65-F5344CB8AC3E}">
        <p14:creationId xmlns:p14="http://schemas.microsoft.com/office/powerpoint/2010/main" val="26422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86841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3" name="Picture 2">
            <a:extLst>
              <a:ext uri="{FF2B5EF4-FFF2-40B4-BE49-F238E27FC236}">
                <a16:creationId xmlns:a16="http://schemas.microsoft.com/office/drawing/2014/main" id="{75A48E1D-6E84-4B3E-B69A-59358ECB6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565" y="1349700"/>
            <a:ext cx="8214870" cy="5192933"/>
          </a:xfrm>
          <a:prstGeom prst="rect">
            <a:avLst/>
          </a:prstGeom>
        </p:spPr>
      </p:pic>
    </p:spTree>
    <p:extLst>
      <p:ext uri="{BB962C8B-B14F-4D97-AF65-F5344CB8AC3E}">
        <p14:creationId xmlns:p14="http://schemas.microsoft.com/office/powerpoint/2010/main" val="422983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4" name="Picture 3">
            <a:extLst>
              <a:ext uri="{FF2B5EF4-FFF2-40B4-BE49-F238E27FC236}">
                <a16:creationId xmlns:a16="http://schemas.microsoft.com/office/drawing/2014/main" id="{27CCBC1B-1CB5-4735-AA47-E76DDCA2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101" y="2474248"/>
            <a:ext cx="5794834" cy="2943591"/>
          </a:xfrm>
          <a:prstGeom prst="rect">
            <a:avLst/>
          </a:prstGeom>
        </p:spPr>
      </p:pic>
      <p:sp>
        <p:nvSpPr>
          <p:cNvPr id="10" name="TextBox 9">
            <a:extLst>
              <a:ext uri="{FF2B5EF4-FFF2-40B4-BE49-F238E27FC236}">
                <a16:creationId xmlns:a16="http://schemas.microsoft.com/office/drawing/2014/main" id="{5E6AE03F-9A6B-4C4F-B09A-5C09EFF685CE}"/>
              </a:ext>
            </a:extLst>
          </p:cNvPr>
          <p:cNvSpPr txBox="1"/>
          <p:nvPr/>
        </p:nvSpPr>
        <p:spPr>
          <a:xfrm>
            <a:off x="425361" y="2494941"/>
            <a:ext cx="4988963" cy="3021806"/>
          </a:xfrm>
          <a:prstGeom prst="rect">
            <a:avLst/>
          </a:prstGeom>
          <a:noFill/>
        </p:spPr>
        <p:txBody>
          <a:bodyPr wrap="square" rtlCol="0">
            <a:spAutoFit/>
          </a:bodyPr>
          <a:lstStyle/>
          <a:p>
            <a:pPr marL="214313" indent="-214313">
              <a:buFont typeface="Arial" panose="020B0604020202020204" pitchFamily="34" charset="0"/>
              <a:buChar char="•"/>
            </a:pPr>
            <a:r>
              <a:rPr lang="en-US" sz="1400" b="1" dirty="0"/>
              <a:t>Volumes</a:t>
            </a:r>
            <a:r>
              <a:rPr lang="en-US" sz="1400" dirty="0"/>
              <a:t> are stored in a part of the host filesystem which is managed by Docker (/var/lib/docker/volumes/ on Linux). Non-Docker processes should not modify this part of the filesystem. Volumes are the best way to persist data in Docker.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a:t>Bind</a:t>
            </a:r>
            <a:r>
              <a:rPr lang="en-US" sz="1400" dirty="0"/>
              <a:t> mounts may be stored anywhere on the host system. They may even be important system files or directories. Non-Docker processes on the Docker host or a Docker container can modify them at any 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err="1"/>
              <a:t>tmpfs</a:t>
            </a:r>
            <a:r>
              <a:rPr lang="en-US" sz="1400" dirty="0"/>
              <a:t> mounts are stored in the host system’s memory only, and are never written to the host system’s filesystem.</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12766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1138820273"/>
              </p:ext>
            </p:extLst>
          </p:nvPr>
        </p:nvGraphicFramePr>
        <p:xfrm>
          <a:off x="953142" y="2427987"/>
          <a:ext cx="10285719" cy="2862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a:solidFill>
                    <a:schemeClr val="bg1"/>
                  </a:solidFill>
                </a:rPr>
                <a:t>Docker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3FB451EB-C8FF-4B1D-A594-27C97946F2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CE806D8-EFE3-49BF-BAF1-AC98236FB8D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85DB3C2C-F0EF-4458-B722-8D5D0E2624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C19196B-1BEB-45C4-8BDF-44D12720894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13439872-A2FD-485C-B9EA-B368BCB1056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A1065-1407-4074-BCC7-5DA5CDB6E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637" y="2084766"/>
            <a:ext cx="5798298" cy="372255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volumes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832092"/>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data among multiple running containers. If you don’t explicitly create it, a volume is created the first time it is mounted into a container. When that container stops or is removed, the volume still exists. Multiple containers can mount the same volume simultaneously, either read-write or read-only. Volumes are only removed when you explicitly remove them.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Docker host is not guaranteed to have a given directory or file structure. Volumes help you decouple the configuration of the Docker host from the container runtime.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want to store your container’s data on a remote host or a cloud provider, rather than locally.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need to back up, restore, or migrate data from one Docker host to another, volumes are a better choice. You can stop containers using the volume, then back up the volume’s directory (such as /var/lib/docker/volumes/&lt;volume-name&gt;).</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23895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D4C63-B41C-45B4-A6DA-AC4BE1330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101" y="2303343"/>
            <a:ext cx="5871867" cy="3413876"/>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mounts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616648"/>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configuration files from the host machine to containers. This is how Docker provides DNS resolution to containers by default, by mounting /</a:t>
            </a:r>
            <a:r>
              <a:rPr lang="en-US" sz="1400" dirty="0" err="1"/>
              <a:t>etc</a:t>
            </a:r>
            <a:r>
              <a:rPr lang="en-US" sz="1400" dirty="0"/>
              <a:t>/</a:t>
            </a:r>
            <a:r>
              <a:rPr lang="en-US" sz="1400" dirty="0" err="1"/>
              <a:t>resolv.conf</a:t>
            </a:r>
            <a:r>
              <a:rPr lang="en-US" sz="1400" dirty="0"/>
              <a:t> from the host machine into each container.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Sharing source code or build artifacts between a development environment on the Docker host and a container. For instance, you may mount a Maven target/ directory into a container, and each time you build the Maven project on the Docker host, the container gets access to the rebuilt artifacts.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If you use Docker for development this way, your production </a:t>
            </a:r>
            <a:r>
              <a:rPr lang="en-US" sz="1400" dirty="0" err="1"/>
              <a:t>Dockerfile</a:t>
            </a:r>
            <a:r>
              <a:rPr lang="en-US" sz="1400" dirty="0"/>
              <a:t> would copy the production-ready artifacts directly into the image, rather than relying on a bind mount.</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file or directory structure of the Docker host is guaranteed to be consistent with the bind mounts the containers require.</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352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D881F5-68E9-4583-823C-BCBD36D9B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66" y="2341496"/>
            <a:ext cx="6572222" cy="320909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a:t>
              </a:r>
              <a:r>
                <a:rPr lang="en-US" sz="2000" dirty="0" err="1">
                  <a:solidFill>
                    <a:schemeClr val="bg1"/>
                  </a:solidFill>
                </a:rPr>
                <a:t>tmpfs</a:t>
              </a:r>
              <a:endParaRPr lang="en-US" sz="2000" dirty="0">
                <a:solidFill>
                  <a:schemeClr val="bg1"/>
                </a:solidFill>
              </a:endParaRP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3293743"/>
            <a:ext cx="4988963" cy="1600438"/>
          </a:xfrm>
          <a:prstGeom prst="rect">
            <a:avLst/>
          </a:prstGeom>
          <a:noFill/>
        </p:spPr>
        <p:txBody>
          <a:bodyPr wrap="square" rtlCol="0">
            <a:spAutoFit/>
          </a:bodyPr>
          <a:lstStyle/>
          <a:p>
            <a:pPr marL="214313" indent="-214313">
              <a:buFont typeface="Arial" panose="020B0604020202020204" pitchFamily="34" charset="0"/>
              <a:buChar char="•"/>
            </a:pPr>
            <a:r>
              <a:rPr lang="en-US" sz="1400" dirty="0" err="1"/>
              <a:t>tmpfs</a:t>
            </a:r>
            <a:r>
              <a:rPr lang="en-US" sz="1400" dirty="0"/>
              <a:t> mounts are best used for cases when you do not want the data to persist either on the host machine or within the container. This may be for security reasons or to protect the performance of the container when your application needs to write a large volume of non-persistent state data.</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2864387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141666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Code Kata #4</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80228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3060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a:t>
              </a:r>
            </a:p>
          </p:txBody>
        </p:sp>
      </p:grpSp>
      <p:pic>
        <p:nvPicPr>
          <p:cNvPr id="10" name="Billede 3">
            <a:extLst>
              <a:ext uri="{FF2B5EF4-FFF2-40B4-BE49-F238E27FC236}">
                <a16:creationId xmlns:a16="http://schemas.microsoft.com/office/drawing/2014/main" id="{9A5C2FDF-F4E8-45CE-9702-6B41CD194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20" y="1411187"/>
            <a:ext cx="9123710" cy="5131446"/>
          </a:xfrm>
          <a:prstGeom prst="rect">
            <a:avLst/>
          </a:prstGeom>
        </p:spPr>
      </p:pic>
    </p:spTree>
    <p:extLst>
      <p:ext uri="{BB962C8B-B14F-4D97-AF65-F5344CB8AC3E}">
        <p14:creationId xmlns:p14="http://schemas.microsoft.com/office/powerpoint/2010/main" val="382152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Taxonomy</a:t>
              </a:r>
            </a:p>
          </p:txBody>
        </p:sp>
      </p:grpSp>
      <p:sp>
        <p:nvSpPr>
          <p:cNvPr id="10" name="TextBox 9">
            <a:extLst>
              <a:ext uri="{FF2B5EF4-FFF2-40B4-BE49-F238E27FC236}">
                <a16:creationId xmlns:a16="http://schemas.microsoft.com/office/drawing/2014/main" id="{3ADFDA5F-7DFE-44EE-8D6D-C752B053EB64}"/>
              </a:ext>
            </a:extLst>
          </p:cNvPr>
          <p:cNvSpPr txBox="1"/>
          <p:nvPr/>
        </p:nvSpPr>
        <p:spPr>
          <a:xfrm>
            <a:off x="1117906" y="1237838"/>
            <a:ext cx="10305371" cy="5580374"/>
          </a:xfrm>
          <a:prstGeom prst="rect">
            <a:avLst/>
          </a:prstGeom>
          <a:noFill/>
        </p:spPr>
        <p:txBody>
          <a:bodyPr wrap="square" lIns="0" tIns="0" rIns="0" bIns="0" rtlCol="0">
            <a:spAutoFit/>
          </a:bodyPr>
          <a:lstStyle/>
          <a:p>
            <a:pPr marL="285750" indent="-285750">
              <a:lnSpc>
                <a:spcPct val="96000"/>
              </a:lnSpc>
              <a:spcBef>
                <a:spcPts val="1800"/>
              </a:spcBef>
              <a:buFont typeface="Wingdings" panose="05000000000000000000" pitchFamily="2" charset="2"/>
              <a:buChar char="ü"/>
            </a:pPr>
            <a:r>
              <a:rPr lang="en-US" sz="1400" dirty="0"/>
              <a:t>An </a:t>
            </a:r>
            <a:r>
              <a:rPr lang="en-US" sz="1400" b="1" dirty="0"/>
              <a:t>overlay network</a:t>
            </a:r>
            <a:r>
              <a:rPr lang="en-US" sz="1400" dirty="0"/>
              <a:t> is a computer network that is built on top of another network.</a:t>
            </a:r>
          </a:p>
          <a:p>
            <a:pPr marL="285750" indent="-285750">
              <a:lnSpc>
                <a:spcPct val="96000"/>
              </a:lnSpc>
              <a:spcBef>
                <a:spcPts val="1800"/>
              </a:spcBef>
              <a:buFont typeface="Wingdings" panose="05000000000000000000" pitchFamily="2" charset="2"/>
              <a:buChar char="ü"/>
            </a:pPr>
            <a:r>
              <a:rPr lang="en-US" sz="1400" b="1" dirty="0"/>
              <a:t>Software-defined networking</a:t>
            </a:r>
            <a:r>
              <a:rPr lang="en-US" sz="1400" dirty="0"/>
              <a:t> (</a:t>
            </a:r>
            <a:r>
              <a:rPr lang="en-US" sz="1400" b="1" dirty="0"/>
              <a:t>SDN</a:t>
            </a:r>
            <a:r>
              <a:rPr lang="en-US" sz="1400" dirty="0"/>
              <a:t>) technology is an approach to cloud computing that facilitates network management and enables programmatically efficient network configuration in order to improve network performance and monitoring.</a:t>
            </a:r>
          </a:p>
          <a:p>
            <a:pPr marL="285750" indent="-285750">
              <a:lnSpc>
                <a:spcPct val="96000"/>
              </a:lnSpc>
              <a:spcBef>
                <a:spcPts val="1800"/>
              </a:spcBef>
              <a:buFont typeface="Wingdings" panose="05000000000000000000" pitchFamily="2" charset="2"/>
              <a:buChar char="ü"/>
            </a:pPr>
            <a:r>
              <a:rPr lang="en-US" sz="1400" b="1" dirty="0"/>
              <a:t>Orchestration</a:t>
            </a:r>
            <a:r>
              <a:rPr lang="en-US" sz="1400" dirty="0"/>
              <a:t> is the automated configuration, coordination, and management of computer systems and software.</a:t>
            </a:r>
          </a:p>
          <a:p>
            <a:pPr marL="285750" indent="-285750">
              <a:lnSpc>
                <a:spcPct val="96000"/>
              </a:lnSpc>
              <a:spcBef>
                <a:spcPts val="1800"/>
              </a:spcBef>
              <a:buFont typeface="Wingdings" panose="05000000000000000000" pitchFamily="2" charset="2"/>
              <a:buChar char="ü"/>
            </a:pPr>
            <a:r>
              <a:rPr lang="en-US" sz="1400" dirty="0"/>
              <a:t>A </a:t>
            </a:r>
            <a:r>
              <a:rPr lang="en-US" sz="1400" b="1" dirty="0"/>
              <a:t>media access control address</a:t>
            </a:r>
            <a:r>
              <a:rPr lang="en-US" sz="1400" dirty="0"/>
              <a:t> (</a:t>
            </a:r>
            <a:r>
              <a:rPr lang="en-US" sz="1400" b="1" dirty="0"/>
              <a:t>MAC address</a:t>
            </a:r>
            <a:r>
              <a:rPr lang="en-US" sz="1400" dirty="0"/>
              <a:t>) of a device is a unique identifier assigned to a network interface controller (NIC) for communications at the data link layer of a network segment.</a:t>
            </a:r>
          </a:p>
          <a:p>
            <a:pPr marL="285750" indent="-285750">
              <a:lnSpc>
                <a:spcPct val="96000"/>
              </a:lnSpc>
              <a:spcBef>
                <a:spcPts val="1800"/>
              </a:spcBef>
              <a:buFont typeface="Wingdings" panose="05000000000000000000" pitchFamily="2" charset="2"/>
              <a:buChar char="ü"/>
            </a:pPr>
            <a:r>
              <a:rPr lang="en-US" sz="1400" dirty="0"/>
              <a:t>IP, Short for </a:t>
            </a:r>
            <a:r>
              <a:rPr lang="en-US" sz="1400" b="1" dirty="0"/>
              <a:t>Internet Protocol</a:t>
            </a:r>
            <a:r>
              <a:rPr lang="en-US" sz="1400" dirty="0"/>
              <a:t>, is an address of a computer or other network device on a network using IP or TCP/IP.</a:t>
            </a:r>
          </a:p>
          <a:p>
            <a:pPr marL="285750" indent="-285750">
              <a:lnSpc>
                <a:spcPct val="96000"/>
              </a:lnSpc>
              <a:spcBef>
                <a:spcPts val="1800"/>
              </a:spcBef>
              <a:buFont typeface="Wingdings" panose="05000000000000000000" pitchFamily="2" charset="2"/>
              <a:buChar char="ü"/>
            </a:pPr>
            <a:r>
              <a:rPr lang="en-US" sz="1400" dirty="0"/>
              <a:t>The </a:t>
            </a:r>
            <a:r>
              <a:rPr lang="en-US" sz="1400" b="1" dirty="0"/>
              <a:t>Domain Name System</a:t>
            </a:r>
            <a:r>
              <a:rPr lang="en-US" sz="1400" dirty="0"/>
              <a:t> (</a:t>
            </a:r>
            <a:r>
              <a:rPr lang="en-US" sz="1400" b="1" dirty="0"/>
              <a:t>DNS</a:t>
            </a:r>
            <a:r>
              <a:rPr lang="en-US" sz="1400" dirty="0"/>
              <a:t>) is a hierarchical and decentralized naming system for computers, services, or other resources connected to the Internet or a private network.</a:t>
            </a:r>
          </a:p>
          <a:p>
            <a:pPr marL="285750" indent="-285750">
              <a:lnSpc>
                <a:spcPct val="96000"/>
              </a:lnSpc>
              <a:spcBef>
                <a:spcPts val="1800"/>
              </a:spcBef>
              <a:buFont typeface="Wingdings" panose="05000000000000000000" pitchFamily="2" charset="2"/>
              <a:buChar char="ü"/>
            </a:pPr>
            <a:r>
              <a:rPr lang="en-US" sz="1400" b="1" dirty="0"/>
              <a:t>Virtual Extensible LAN</a:t>
            </a:r>
            <a:r>
              <a:rPr lang="en-US" sz="1400" dirty="0"/>
              <a:t> (</a:t>
            </a:r>
            <a:r>
              <a:rPr lang="en-US" sz="1400" b="1" dirty="0"/>
              <a:t>VXLAN</a:t>
            </a:r>
            <a:r>
              <a:rPr lang="en-US" sz="1400" dirty="0"/>
              <a:t>) is a network virtualization technology that attempts to address the scalability problems associated with large cloud computing deployments.</a:t>
            </a:r>
          </a:p>
          <a:p>
            <a:pPr marL="285750" indent="-285750">
              <a:lnSpc>
                <a:spcPct val="96000"/>
              </a:lnSpc>
              <a:spcBef>
                <a:spcPts val="1800"/>
              </a:spcBef>
              <a:buFont typeface="Wingdings" panose="05000000000000000000" pitchFamily="2" charset="2"/>
              <a:buChar char="ü"/>
            </a:pPr>
            <a:r>
              <a:rPr lang="en-US" sz="1400" dirty="0"/>
              <a:t>The </a:t>
            </a:r>
            <a:r>
              <a:rPr lang="en-US" sz="1400" b="1" dirty="0"/>
              <a:t>Container Network Model</a:t>
            </a:r>
            <a:r>
              <a:rPr lang="en-US" sz="1400" dirty="0"/>
              <a:t> (CNM) is a specification proposed by Docker, adopted by projects such as </a:t>
            </a:r>
            <a:r>
              <a:rPr lang="en-US" sz="1400" dirty="0" err="1"/>
              <a:t>libnetwork</a:t>
            </a:r>
            <a:r>
              <a:rPr lang="en-US" sz="1400" dirty="0"/>
              <a:t>, with integrations from projects and companies such as Cisco </a:t>
            </a:r>
            <a:r>
              <a:rPr lang="en-US" sz="1400" dirty="0" err="1"/>
              <a:t>Contiv</a:t>
            </a:r>
            <a:r>
              <a:rPr lang="en-US" sz="1400" dirty="0"/>
              <a:t>, </a:t>
            </a:r>
            <a:r>
              <a:rPr lang="en-US" sz="1400" dirty="0" err="1"/>
              <a:t>Kuryr</a:t>
            </a:r>
            <a:r>
              <a:rPr lang="en-US" sz="1400" dirty="0"/>
              <a:t>, Open Virtual Networking (OVN), Project Calico, VMware and Weave.</a:t>
            </a: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r>
              <a:rPr lang="en-US" sz="1400" dirty="0"/>
              <a:t>The </a:t>
            </a:r>
            <a:r>
              <a:rPr lang="en-US" sz="1400" b="1" dirty="0"/>
              <a:t>Container Network Interface</a:t>
            </a:r>
            <a:r>
              <a:rPr lang="en-US" sz="1400" dirty="0"/>
              <a:t> (CNI) is a container networking specification proposed by CoreOS and adopted by projects such as Apache Mesos, Cloud Foundry, Kubernetes</a:t>
            </a:r>
            <a:r>
              <a:rPr lang="en-US" sz="1400" dirty="0">
                <a:hlinkClick r:id="rId3"/>
              </a:rPr>
              <a:t>,</a:t>
            </a:r>
            <a:r>
              <a:rPr lang="en-US" sz="1400" dirty="0"/>
              <a:t> </a:t>
            </a:r>
            <a:r>
              <a:rPr lang="en-US" sz="1400" dirty="0" err="1"/>
              <a:t>Kurma</a:t>
            </a:r>
            <a:r>
              <a:rPr lang="en-US" sz="1400" dirty="0"/>
              <a:t> and </a:t>
            </a:r>
            <a:r>
              <a:rPr lang="en-US" sz="1400" dirty="0" err="1"/>
              <a:t>rkt</a:t>
            </a:r>
            <a:r>
              <a:rPr lang="en-US" sz="1400" dirty="0"/>
              <a:t>. There are also plugins created by projects such as </a:t>
            </a:r>
            <a:r>
              <a:rPr lang="en-US" sz="1400" dirty="0" err="1"/>
              <a:t>Contiv</a:t>
            </a:r>
            <a:r>
              <a:rPr lang="en-US" sz="1400" dirty="0"/>
              <a:t> Networking, Project Calico</a:t>
            </a:r>
            <a:r>
              <a:rPr lang="en-US" sz="1400" dirty="0">
                <a:hlinkClick r:id="rId4"/>
              </a:rPr>
              <a:t> and </a:t>
            </a:r>
            <a:r>
              <a:rPr lang="en-US" sz="1400" dirty="0"/>
              <a:t>Weave.</a:t>
            </a:r>
          </a:p>
        </p:txBody>
      </p:sp>
    </p:spTree>
    <p:extLst>
      <p:ext uri="{BB962C8B-B14F-4D97-AF65-F5344CB8AC3E}">
        <p14:creationId xmlns:p14="http://schemas.microsoft.com/office/powerpoint/2010/main" val="312499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DNS</a:t>
              </a:r>
            </a:p>
          </p:txBody>
        </p:sp>
      </p:grpSp>
      <p:sp>
        <p:nvSpPr>
          <p:cNvPr id="10" name="TextBox 9">
            <a:extLst>
              <a:ext uri="{FF2B5EF4-FFF2-40B4-BE49-F238E27FC236}">
                <a16:creationId xmlns:a16="http://schemas.microsoft.com/office/drawing/2014/main" id="{299085B9-DB5B-4F6D-80AB-8D8E22201E07}"/>
              </a:ext>
            </a:extLst>
          </p:cNvPr>
          <p:cNvSpPr txBox="1"/>
          <p:nvPr/>
        </p:nvSpPr>
        <p:spPr>
          <a:xfrm>
            <a:off x="340823" y="2094213"/>
            <a:ext cx="4988963" cy="2462213"/>
          </a:xfrm>
          <a:prstGeom prst="rect">
            <a:avLst/>
          </a:prstGeom>
          <a:noFill/>
        </p:spPr>
        <p:txBody>
          <a:bodyPr wrap="square" rtlCol="0">
            <a:spAutoFit/>
          </a:bodyPr>
          <a:lstStyle/>
          <a:p>
            <a:pPr marL="214313" indent="-214313">
              <a:buFont typeface="Arial" panose="020B0604020202020204" pitchFamily="34" charset="0"/>
              <a:buChar char="•"/>
            </a:pPr>
            <a:r>
              <a:rPr lang="en-US" sz="1400"/>
              <a:t>Service discovery is automatic in Docker:</a:t>
            </a:r>
          </a:p>
          <a:p>
            <a:pPr marL="557213" lvl="1" indent="-214313">
              <a:buFont typeface="Arial" panose="020B0604020202020204" pitchFamily="34" charset="0"/>
              <a:buChar char="•"/>
            </a:pPr>
            <a:r>
              <a:rPr lang="en-US" sz="1400"/>
              <a:t>For services.</a:t>
            </a:r>
          </a:p>
          <a:p>
            <a:pPr marL="557213" lvl="1" indent="-214313">
              <a:buFont typeface="Arial" panose="020B0604020202020204" pitchFamily="34" charset="0"/>
              <a:buChar char="•"/>
            </a:pPr>
            <a:r>
              <a:rPr lang="en-US" sz="1400"/>
              <a:t>For containers created with –name or –alias.</a:t>
            </a:r>
            <a:br>
              <a:rPr lang="en-US" sz="1400"/>
            </a:br>
            <a:endParaRPr lang="en-US" sz="1400"/>
          </a:p>
          <a:p>
            <a:pPr marL="214313" indent="-214313">
              <a:buFont typeface="Arial" panose="020B0604020202020204" pitchFamily="34" charset="0"/>
              <a:buChar char="•"/>
            </a:pPr>
            <a:r>
              <a:rPr lang="en-US" sz="1400"/>
              <a:t>Every container gets their own DNS resolver:</a:t>
            </a:r>
          </a:p>
          <a:p>
            <a:pPr marL="557213" lvl="1" indent="-214313">
              <a:buFont typeface="Arial" panose="020B0604020202020204" pitchFamily="34" charset="0"/>
              <a:buChar char="•"/>
            </a:pPr>
            <a:r>
              <a:rPr lang="en-US" sz="1400"/>
              <a:t>Listens on 127.0.0.11:53.</a:t>
            </a:r>
          </a:p>
          <a:p>
            <a:pPr marL="557213" lvl="1" indent="-214313">
              <a:buFont typeface="Arial" panose="020B0604020202020204" pitchFamily="34" charset="0"/>
              <a:buChar char="•"/>
            </a:pPr>
            <a:r>
              <a:rPr lang="en-US" sz="1400"/>
              <a:t>Forwards requests to DNS server on local Docker host.</a:t>
            </a:r>
            <a:br>
              <a:rPr lang="en-US" sz="1400"/>
            </a:br>
            <a:endParaRPr lang="en-US" sz="1400"/>
          </a:p>
          <a:p>
            <a:pPr marL="214313" indent="-214313">
              <a:buFont typeface="Arial" panose="020B0604020202020204" pitchFamily="34" charset="0"/>
              <a:buChar char="•"/>
            </a:pPr>
            <a:r>
              <a:rPr lang="en-US" sz="1400"/>
              <a:t>Network-scoped.</a:t>
            </a:r>
          </a:p>
          <a:p>
            <a:pPr marL="214313" indent="-214313">
              <a:buFont typeface="Arial" panose="020B0604020202020204" pitchFamily="34" charset="0"/>
              <a:buChar char="•"/>
            </a:pPr>
            <a:endParaRPr lang="en-US" sz="1400"/>
          </a:p>
        </p:txBody>
      </p:sp>
      <p:pic>
        <p:nvPicPr>
          <p:cNvPr id="13" name="Billede 3">
            <a:extLst>
              <a:ext uri="{FF2B5EF4-FFF2-40B4-BE49-F238E27FC236}">
                <a16:creationId xmlns:a16="http://schemas.microsoft.com/office/drawing/2014/main" id="{58D9CA3F-1ACE-435D-8DAD-94B7D8793C64}"/>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17336" r="17500" b="2654"/>
          <a:stretch/>
        </p:blipFill>
        <p:spPr>
          <a:xfrm>
            <a:off x="4862105" y="1371600"/>
            <a:ext cx="6337198" cy="5431884"/>
          </a:xfrm>
          <a:prstGeom prst="rect">
            <a:avLst/>
          </a:prstGeom>
        </p:spPr>
      </p:pic>
    </p:spTree>
    <p:extLst>
      <p:ext uri="{BB962C8B-B14F-4D97-AF65-F5344CB8AC3E}">
        <p14:creationId xmlns:p14="http://schemas.microsoft.com/office/powerpoint/2010/main" val="6210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Networking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017759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Taxonomy</a:t>
              </a:r>
            </a:p>
          </p:txBody>
        </p:sp>
      </p:grpSp>
      <p:pic>
        <p:nvPicPr>
          <p:cNvPr id="9" name="Picture 8">
            <a:extLst>
              <a:ext uri="{FF2B5EF4-FFF2-40B4-BE49-F238E27FC236}">
                <a16:creationId xmlns:a16="http://schemas.microsoft.com/office/drawing/2014/main" id="{8921127F-7AA4-4ADE-AF62-292BC4D84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222" y="1027510"/>
            <a:ext cx="9992696" cy="5717891"/>
          </a:xfrm>
          <a:prstGeom prst="rect">
            <a:avLst/>
          </a:prstGeom>
        </p:spPr>
      </p:pic>
    </p:spTree>
    <p:extLst>
      <p:ext uri="{BB962C8B-B14F-4D97-AF65-F5344CB8AC3E}">
        <p14:creationId xmlns:p14="http://schemas.microsoft.com/office/powerpoint/2010/main" val="521701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Single-host</a:t>
              </a:r>
            </a:p>
          </p:txBody>
        </p:sp>
      </p:grpSp>
      <p:grpSp>
        <p:nvGrpSpPr>
          <p:cNvPr id="10" name="Group 9">
            <a:extLst>
              <a:ext uri="{FF2B5EF4-FFF2-40B4-BE49-F238E27FC236}">
                <a16:creationId xmlns:a16="http://schemas.microsoft.com/office/drawing/2014/main" id="{6A490865-CA05-4F4A-B691-C97AB8A0D3A9}"/>
              </a:ext>
            </a:extLst>
          </p:cNvPr>
          <p:cNvGrpSpPr/>
          <p:nvPr/>
        </p:nvGrpSpPr>
        <p:grpSpPr>
          <a:xfrm>
            <a:off x="1906400" y="1385026"/>
            <a:ext cx="8529506" cy="4504046"/>
            <a:chOff x="1400961" y="1141277"/>
            <a:chExt cx="9571839" cy="5383487"/>
          </a:xfrm>
        </p:grpSpPr>
        <p:grpSp>
          <p:nvGrpSpPr>
            <p:cNvPr id="13" name="Group 12">
              <a:extLst>
                <a:ext uri="{FF2B5EF4-FFF2-40B4-BE49-F238E27FC236}">
                  <a16:creationId xmlns:a16="http://schemas.microsoft.com/office/drawing/2014/main" id="{D5377C9A-47F4-4C73-B0C0-1D08208769A5}"/>
                </a:ext>
              </a:extLst>
            </p:cNvPr>
            <p:cNvGrpSpPr/>
            <p:nvPr/>
          </p:nvGrpSpPr>
          <p:grpSpPr>
            <a:xfrm>
              <a:off x="1400961" y="1141277"/>
              <a:ext cx="9571839" cy="5383487"/>
              <a:chOff x="1400961" y="1141277"/>
              <a:chExt cx="9571839" cy="5383487"/>
            </a:xfrm>
          </p:grpSpPr>
          <p:pic>
            <p:nvPicPr>
              <p:cNvPr id="17" name="Billede 3">
                <a:extLst>
                  <a:ext uri="{FF2B5EF4-FFF2-40B4-BE49-F238E27FC236}">
                    <a16:creationId xmlns:a16="http://schemas.microsoft.com/office/drawing/2014/main" id="{FDB6AA74-8B81-4BC8-AD56-5778AD085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961" y="1141277"/>
                <a:ext cx="9571839" cy="5383487"/>
              </a:xfrm>
              <a:prstGeom prst="rect">
                <a:avLst/>
              </a:prstGeom>
            </p:spPr>
          </p:pic>
          <p:sp>
            <p:nvSpPr>
              <p:cNvPr id="18" name="Rectangle 17">
                <a:extLst>
                  <a:ext uri="{FF2B5EF4-FFF2-40B4-BE49-F238E27FC236}">
                    <a16:creationId xmlns:a16="http://schemas.microsoft.com/office/drawing/2014/main" id="{E554FEC8-53BB-45F2-909A-765A1E98364D}"/>
                  </a:ext>
                </a:extLst>
              </p:cNvPr>
              <p:cNvSpPr/>
              <p:nvPr/>
            </p:nvSpPr>
            <p:spPr>
              <a:xfrm>
                <a:off x="10083567" y="5788404"/>
                <a:ext cx="813732" cy="645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
          <p:nvSpPr>
            <p:cNvPr id="16" name="Rectangle 15">
              <a:extLst>
                <a:ext uri="{FF2B5EF4-FFF2-40B4-BE49-F238E27FC236}">
                  <a16:creationId xmlns:a16="http://schemas.microsoft.com/office/drawing/2014/main" id="{B9AD1617-F05D-4DDA-9A84-627959BF19E3}"/>
                </a:ext>
              </a:extLst>
            </p:cNvPr>
            <p:cNvSpPr/>
            <p:nvPr/>
          </p:nvSpPr>
          <p:spPr>
            <a:xfrm>
              <a:off x="4395830" y="1141277"/>
              <a:ext cx="391765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6453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Multi-host</a:t>
              </a:r>
            </a:p>
          </p:txBody>
        </p:sp>
      </p:grpSp>
      <p:grpSp>
        <p:nvGrpSpPr>
          <p:cNvPr id="19" name="Group 18">
            <a:extLst>
              <a:ext uri="{FF2B5EF4-FFF2-40B4-BE49-F238E27FC236}">
                <a16:creationId xmlns:a16="http://schemas.microsoft.com/office/drawing/2014/main" id="{5C8B5601-5B7B-42AE-BE54-6227A2E4FD45}"/>
              </a:ext>
            </a:extLst>
          </p:cNvPr>
          <p:cNvGrpSpPr/>
          <p:nvPr/>
        </p:nvGrpSpPr>
        <p:grpSpPr>
          <a:xfrm>
            <a:off x="1086897" y="1379754"/>
            <a:ext cx="9885904" cy="4886822"/>
            <a:chOff x="1259394" y="948334"/>
            <a:chExt cx="10284903" cy="5784535"/>
          </a:xfrm>
        </p:grpSpPr>
        <p:pic>
          <p:nvPicPr>
            <p:cNvPr id="20" name="Billede 3">
              <a:extLst>
                <a:ext uri="{FF2B5EF4-FFF2-40B4-BE49-F238E27FC236}">
                  <a16:creationId xmlns:a16="http://schemas.microsoft.com/office/drawing/2014/main" id="{B9DB2AE2-E531-4708-8FA6-17B2620FE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394" y="948334"/>
              <a:ext cx="10284903" cy="5784535"/>
            </a:xfrm>
            <a:prstGeom prst="rect">
              <a:avLst/>
            </a:prstGeom>
          </p:spPr>
        </p:pic>
        <p:sp>
          <p:nvSpPr>
            <p:cNvPr id="21" name="Rectangle 20">
              <a:extLst>
                <a:ext uri="{FF2B5EF4-FFF2-40B4-BE49-F238E27FC236}">
                  <a16:creationId xmlns:a16="http://schemas.microsoft.com/office/drawing/2014/main" id="{7F76AEE8-21E2-4C95-9A40-971835F09433}"/>
                </a:ext>
              </a:extLst>
            </p:cNvPr>
            <p:cNvSpPr/>
            <p:nvPr/>
          </p:nvSpPr>
          <p:spPr>
            <a:xfrm>
              <a:off x="10586906" y="5922628"/>
              <a:ext cx="830511" cy="746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0941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8292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#5</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433375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MACVLAN</a:t>
              </a:r>
            </a:p>
          </p:txBody>
        </p:sp>
      </p:grpSp>
      <p:grpSp>
        <p:nvGrpSpPr>
          <p:cNvPr id="10" name="Group 9">
            <a:extLst>
              <a:ext uri="{FF2B5EF4-FFF2-40B4-BE49-F238E27FC236}">
                <a16:creationId xmlns:a16="http://schemas.microsoft.com/office/drawing/2014/main" id="{CDD85895-B71E-4B99-B455-6D50853CFDCC}"/>
              </a:ext>
            </a:extLst>
          </p:cNvPr>
          <p:cNvGrpSpPr/>
          <p:nvPr/>
        </p:nvGrpSpPr>
        <p:grpSpPr>
          <a:xfrm>
            <a:off x="2059497" y="1543855"/>
            <a:ext cx="8670022" cy="4848556"/>
            <a:chOff x="1686187" y="1141277"/>
            <a:chExt cx="9093666" cy="5114548"/>
          </a:xfrm>
        </p:grpSpPr>
        <p:pic>
          <p:nvPicPr>
            <p:cNvPr id="13" name="Billede 3">
              <a:extLst>
                <a:ext uri="{FF2B5EF4-FFF2-40B4-BE49-F238E27FC236}">
                  <a16:creationId xmlns:a16="http://schemas.microsoft.com/office/drawing/2014/main" id="{7C69549F-7442-44C6-A1E7-C023130CC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187" y="1141277"/>
              <a:ext cx="9093666" cy="5114548"/>
            </a:xfrm>
            <a:prstGeom prst="rect">
              <a:avLst/>
            </a:prstGeom>
          </p:spPr>
        </p:pic>
        <p:sp>
          <p:nvSpPr>
            <p:cNvPr id="16" name="Rectangle 15">
              <a:extLst>
                <a:ext uri="{FF2B5EF4-FFF2-40B4-BE49-F238E27FC236}">
                  <a16:creationId xmlns:a16="http://schemas.microsoft.com/office/drawing/2014/main" id="{E00B0974-347E-4333-9EA4-AAF07FDA2CD4}"/>
                </a:ext>
              </a:extLst>
            </p:cNvPr>
            <p:cNvSpPr/>
            <p:nvPr/>
          </p:nvSpPr>
          <p:spPr>
            <a:xfrm>
              <a:off x="10066789" y="5687736"/>
              <a:ext cx="620785" cy="486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2703258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IPVLAN</a:t>
              </a:r>
            </a:p>
          </p:txBody>
        </p:sp>
      </p:grpSp>
      <p:grpSp>
        <p:nvGrpSpPr>
          <p:cNvPr id="10" name="Group 9">
            <a:extLst>
              <a:ext uri="{FF2B5EF4-FFF2-40B4-BE49-F238E27FC236}">
                <a16:creationId xmlns:a16="http://schemas.microsoft.com/office/drawing/2014/main" id="{ECF877D1-BD34-47F9-A4DE-691C6BE3594F}"/>
              </a:ext>
            </a:extLst>
          </p:cNvPr>
          <p:cNvGrpSpPr/>
          <p:nvPr/>
        </p:nvGrpSpPr>
        <p:grpSpPr>
          <a:xfrm>
            <a:off x="1398429" y="1263702"/>
            <a:ext cx="9395141" cy="4918991"/>
            <a:chOff x="899020" y="515421"/>
            <a:chExt cx="10393960" cy="5845872"/>
          </a:xfrm>
        </p:grpSpPr>
        <p:pic>
          <p:nvPicPr>
            <p:cNvPr id="13" name="Billede 4">
              <a:extLst>
                <a:ext uri="{FF2B5EF4-FFF2-40B4-BE49-F238E27FC236}">
                  <a16:creationId xmlns:a16="http://schemas.microsoft.com/office/drawing/2014/main" id="{2F71271A-8BAF-428E-A80B-1340A6DA5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20" y="515421"/>
              <a:ext cx="10393960" cy="5845872"/>
            </a:xfrm>
            <a:prstGeom prst="rect">
              <a:avLst/>
            </a:prstGeom>
          </p:spPr>
        </p:pic>
        <p:sp>
          <p:nvSpPr>
            <p:cNvPr id="16" name="Rectangle 15">
              <a:extLst>
                <a:ext uri="{FF2B5EF4-FFF2-40B4-BE49-F238E27FC236}">
                  <a16:creationId xmlns:a16="http://schemas.microsoft.com/office/drawing/2014/main" id="{393C0B65-E383-4A47-AA18-5D961E8A16ED}"/>
                </a:ext>
              </a:extLst>
            </p:cNvPr>
            <p:cNvSpPr/>
            <p:nvPr/>
          </p:nvSpPr>
          <p:spPr>
            <a:xfrm>
              <a:off x="10654553" y="5696125"/>
              <a:ext cx="569917" cy="604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1787218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4049454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#6</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2433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544183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a:t>
              </a:r>
            </a:p>
          </p:txBody>
        </p:sp>
      </p:grpSp>
      <p:pic>
        <p:nvPicPr>
          <p:cNvPr id="6" name="Picture 5" descr="A picture containing drawing&#10;&#10;Description automatically generated">
            <a:extLst>
              <a:ext uri="{FF2B5EF4-FFF2-40B4-BE49-F238E27FC236}">
                <a16:creationId xmlns:a16="http://schemas.microsoft.com/office/drawing/2014/main" id="{7701E288-3F7A-4C19-BD89-48F6BACA0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133" y="1706209"/>
            <a:ext cx="8703733" cy="3906132"/>
          </a:xfrm>
          <a:prstGeom prst="rect">
            <a:avLst/>
          </a:prstGeom>
        </p:spPr>
      </p:pic>
    </p:spTree>
    <p:extLst>
      <p:ext uri="{BB962C8B-B14F-4D97-AF65-F5344CB8AC3E}">
        <p14:creationId xmlns:p14="http://schemas.microsoft.com/office/powerpoint/2010/main" val="1664390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Big Picture</a:t>
              </a:r>
            </a:p>
          </p:txBody>
        </p:sp>
      </p:grpSp>
      <p:pic>
        <p:nvPicPr>
          <p:cNvPr id="6" name="Picture 5">
            <a:extLst>
              <a:ext uri="{FF2B5EF4-FFF2-40B4-BE49-F238E27FC236}">
                <a16:creationId xmlns:a16="http://schemas.microsoft.com/office/drawing/2014/main" id="{3F72BE3D-15E2-4771-9545-3A5E5E5F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285" y="1770076"/>
            <a:ext cx="4626004" cy="4147452"/>
          </a:xfrm>
          <a:prstGeom prst="rect">
            <a:avLst/>
          </a:prstGeom>
        </p:spPr>
      </p:pic>
      <p:pic>
        <p:nvPicPr>
          <p:cNvPr id="7" name="Picture 6">
            <a:extLst>
              <a:ext uri="{FF2B5EF4-FFF2-40B4-BE49-F238E27FC236}">
                <a16:creationId xmlns:a16="http://schemas.microsoft.com/office/drawing/2014/main" id="{8B5E5E81-A60B-4A5D-A1E1-79757EEA2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52" y="1770076"/>
            <a:ext cx="4614911" cy="4147452"/>
          </a:xfrm>
          <a:prstGeom prst="rect">
            <a:avLst/>
          </a:prstGeom>
        </p:spPr>
      </p:pic>
    </p:spTree>
    <p:extLst>
      <p:ext uri="{BB962C8B-B14F-4D97-AF65-F5344CB8AC3E}">
        <p14:creationId xmlns:p14="http://schemas.microsoft.com/office/powerpoint/2010/main" val="1202685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a:t>
              </a:r>
            </a:p>
          </p:txBody>
        </p:sp>
      </p:grpSp>
      <p:sp>
        <p:nvSpPr>
          <p:cNvPr id="6" name="Rectangle 5">
            <a:extLst>
              <a:ext uri="{FF2B5EF4-FFF2-40B4-BE49-F238E27FC236}">
                <a16:creationId xmlns:a16="http://schemas.microsoft.com/office/drawing/2014/main" id="{64197266-C0B3-444E-9A6D-B42DBCE25678}"/>
              </a:ext>
            </a:extLst>
          </p:cNvPr>
          <p:cNvSpPr/>
          <p:nvPr/>
        </p:nvSpPr>
        <p:spPr>
          <a:xfrm>
            <a:off x="501409" y="1111919"/>
            <a:ext cx="11461205" cy="5262979"/>
          </a:xfrm>
          <a:prstGeom prst="rect">
            <a:avLst/>
          </a:prstGeom>
        </p:spPr>
        <p:txBody>
          <a:bodyPr wrap="square">
            <a:spAutoFit/>
          </a:bodyPr>
          <a:lstStyle/>
          <a:p>
            <a:pPr marL="342900" indent="-342900">
              <a:buFont typeface="+mj-lt"/>
              <a:buAutoNum type="arabicPeriod"/>
            </a:pPr>
            <a:r>
              <a:rPr lang="da-DK" sz="1400" b="1" dirty="0"/>
              <a:t>”</a:t>
            </a:r>
            <a:r>
              <a:rPr lang="da-DK" sz="1400" b="1" dirty="0" err="1"/>
              <a:t>Chaining</a:t>
            </a:r>
            <a:r>
              <a:rPr lang="da-DK" sz="1400" b="1" dirty="0"/>
              <a:t>” CLI operations: </a:t>
            </a:r>
            <a:r>
              <a:rPr lang="sv-SE" sz="1400" dirty="0"/>
              <a:t>docker rm $(docker ps -q -f status=exited)</a:t>
            </a:r>
          </a:p>
          <a:p>
            <a:pPr marL="342900" indent="-342900">
              <a:buFont typeface="+mj-lt"/>
              <a:buAutoNum type="arabicPeriod"/>
            </a:pPr>
            <a:endParaRPr lang="en-GB" sz="1400" b="1" dirty="0"/>
          </a:p>
          <a:p>
            <a:pPr marL="342900" indent="-342900">
              <a:buFont typeface="+mj-lt"/>
              <a:buAutoNum type="arabicPeriod"/>
            </a:pPr>
            <a:r>
              <a:rPr lang="en-GB" sz="1400" b="1" dirty="0"/>
              <a:t>Clean up local daemon: </a:t>
            </a:r>
            <a:r>
              <a:rPr lang="en-GB" sz="1400" dirty="0"/>
              <a:t>docker system prune</a:t>
            </a:r>
            <a:br>
              <a:rPr lang="en-GB" sz="1400" dirty="0"/>
            </a:br>
            <a:endParaRPr lang="en-GB" sz="1400" dirty="0"/>
          </a:p>
          <a:p>
            <a:pPr marL="342900" indent="-342900">
              <a:buFont typeface="+mj-lt"/>
              <a:buAutoNum type="arabicPeriod"/>
            </a:pPr>
            <a:r>
              <a:rPr lang="da-DK" sz="1400" b="1" dirty="0" err="1"/>
              <a:t>Execute</a:t>
            </a:r>
            <a:r>
              <a:rPr lang="da-DK" sz="1400" b="1" dirty="0"/>
              <a:t> </a:t>
            </a:r>
            <a:r>
              <a:rPr lang="da-DK" sz="1400" b="1" dirty="0" err="1"/>
              <a:t>commands</a:t>
            </a:r>
            <a:r>
              <a:rPr lang="da-DK" sz="1400" b="1" dirty="0"/>
              <a:t> in containers: </a:t>
            </a:r>
            <a:r>
              <a:rPr lang="en-GB" sz="1400" dirty="0"/>
              <a:t>docker exec {CONTAINER_ID} {COMMAND}</a:t>
            </a:r>
            <a:br>
              <a:rPr lang="en-GB" sz="1400" dirty="0"/>
            </a:br>
            <a:endParaRPr lang="en-GB" sz="1400" dirty="0"/>
          </a:p>
          <a:p>
            <a:pPr marL="342900" indent="-342900">
              <a:buFont typeface="+mj-lt"/>
              <a:buAutoNum type="arabicPeriod"/>
            </a:pPr>
            <a:r>
              <a:rPr lang="da-DK" sz="1400" b="1" dirty="0" err="1"/>
              <a:t>Attach</a:t>
            </a:r>
            <a:r>
              <a:rPr lang="da-DK" sz="1400" b="1" dirty="0"/>
              <a:t> to a </a:t>
            </a:r>
            <a:r>
              <a:rPr lang="da-DK" sz="1400" b="1" dirty="0" err="1"/>
              <a:t>running</a:t>
            </a:r>
            <a:r>
              <a:rPr lang="da-DK" sz="1400" b="1" dirty="0"/>
              <a:t> containers: </a:t>
            </a:r>
            <a:r>
              <a:rPr lang="en-GB" sz="1400" dirty="0"/>
              <a:t>docker attach {CONTAINER_ID}</a:t>
            </a:r>
            <a:br>
              <a:rPr lang="en-GB" sz="1400" dirty="0"/>
            </a:br>
            <a:endParaRPr lang="da-DK" sz="1400" b="1" dirty="0"/>
          </a:p>
          <a:p>
            <a:pPr marL="342900" indent="-342900">
              <a:buFont typeface="+mj-lt"/>
              <a:buAutoNum type="arabicPeriod"/>
            </a:pPr>
            <a:r>
              <a:rPr lang="da-DK" sz="1400" b="1" dirty="0"/>
              <a:t>Listen to </a:t>
            </a:r>
            <a:r>
              <a:rPr lang="da-DK" sz="1400" b="1" dirty="0" err="1"/>
              <a:t>docker</a:t>
            </a:r>
            <a:r>
              <a:rPr lang="da-DK" sz="1400" b="1" dirty="0"/>
              <a:t> server events in ”real-time”: </a:t>
            </a:r>
            <a:r>
              <a:rPr lang="da-DK" sz="1400" dirty="0" err="1"/>
              <a:t>docker</a:t>
            </a:r>
            <a:r>
              <a:rPr lang="da-DK" sz="1400" dirty="0"/>
              <a:t> events</a:t>
            </a:r>
          </a:p>
          <a:p>
            <a:pPr marL="342900" indent="-342900">
              <a:buFont typeface="+mj-lt"/>
              <a:buAutoNum type="arabicPeriod"/>
            </a:pPr>
            <a:endParaRPr lang="da-DK" sz="1400" dirty="0"/>
          </a:p>
          <a:p>
            <a:pPr marL="342900" indent="-342900">
              <a:buFont typeface="+mj-lt"/>
              <a:buAutoNum type="arabicPeriod"/>
            </a:pPr>
            <a:r>
              <a:rPr lang="da-DK" sz="1400" b="1" dirty="0"/>
              <a:t>Monitor </a:t>
            </a:r>
            <a:r>
              <a:rPr lang="da-DK" sz="1400" b="1" dirty="0" err="1"/>
              <a:t>consumed</a:t>
            </a:r>
            <a:r>
              <a:rPr lang="da-DK" sz="1400" b="1" dirty="0"/>
              <a:t> </a:t>
            </a:r>
            <a:r>
              <a:rPr lang="da-DK" sz="1400" b="1" dirty="0" err="1"/>
              <a:t>resources</a:t>
            </a:r>
            <a:r>
              <a:rPr lang="da-DK" sz="1400" b="1" dirty="0"/>
              <a:t>: </a:t>
            </a:r>
            <a:r>
              <a:rPr lang="da-DK" sz="1400" dirty="0" err="1"/>
              <a:t>docker</a:t>
            </a:r>
            <a:r>
              <a:rPr lang="da-DK" sz="1400" dirty="0"/>
              <a:t> stats</a:t>
            </a:r>
            <a:endParaRPr lang="da-DK" sz="1400" b="1" dirty="0"/>
          </a:p>
          <a:p>
            <a:pPr marL="342900" indent="-342900">
              <a:buFont typeface="+mj-lt"/>
              <a:buAutoNum type="arabicPeriod"/>
            </a:pPr>
            <a:endParaRPr lang="da-DK" sz="1400" b="1" dirty="0"/>
          </a:p>
          <a:p>
            <a:pPr marL="342900" indent="-342900">
              <a:buFont typeface="+mj-lt"/>
              <a:buAutoNum type="arabicPeriod"/>
            </a:pPr>
            <a:r>
              <a:rPr lang="da-DK" sz="1400" b="1" dirty="0" err="1"/>
              <a:t>Copy</a:t>
            </a:r>
            <a:r>
              <a:rPr lang="da-DK" sz="1400" b="1" dirty="0"/>
              <a:t> files from host to container: </a:t>
            </a:r>
            <a:r>
              <a:rPr lang="en-GB" sz="1400" dirty="0"/>
              <a:t>docker cp {HOST_FILE_PATH} {CONTAINER_ID}:{CONTAINER_FILE_PATH}</a:t>
            </a:r>
            <a:br>
              <a:rPr lang="en-GB" sz="1400" dirty="0"/>
            </a:br>
            <a:endParaRPr lang="en-GB" sz="1400" dirty="0"/>
          </a:p>
          <a:p>
            <a:pPr marL="342900" indent="-342900">
              <a:buFont typeface="+mj-lt"/>
              <a:buAutoNum type="arabicPeriod"/>
            </a:pPr>
            <a:r>
              <a:rPr lang="en-GB" sz="1400" b="1" dirty="0"/>
              <a:t>Keep common instructions at the top of the </a:t>
            </a:r>
            <a:r>
              <a:rPr lang="en-GB" sz="1400" b="1" dirty="0" err="1"/>
              <a:t>Dockerfile</a:t>
            </a:r>
            <a:r>
              <a:rPr lang="en-GB" sz="1400" b="1" dirty="0"/>
              <a:t> to utilize the cache.</a:t>
            </a:r>
            <a:endParaRPr lang="da-DK" sz="1400" b="1" dirty="0"/>
          </a:p>
          <a:p>
            <a:pPr marL="342900" indent="-342900">
              <a:buFont typeface="+mj-lt"/>
              <a:buAutoNum type="arabicPeriod"/>
            </a:pPr>
            <a:endParaRPr lang="en-GB" sz="1400" b="1" dirty="0"/>
          </a:p>
          <a:p>
            <a:pPr marL="342900" indent="-342900">
              <a:buFont typeface="+mj-lt"/>
              <a:buAutoNum type="arabicPeriod"/>
            </a:pPr>
            <a:r>
              <a:rPr lang="en-GB" sz="1400" b="1" dirty="0"/>
              <a:t>Chain Your Docker RUN Instructions to Shrink Your Images!</a:t>
            </a:r>
            <a:br>
              <a:rPr lang="en-GB" sz="1400" b="1" dirty="0"/>
            </a:br>
            <a:r>
              <a:rPr lang="en-GB" sz="1400" dirty="0"/>
              <a:t>RUN </a:t>
            </a:r>
            <a:r>
              <a:rPr lang="en-GB" sz="1400" dirty="0" err="1"/>
              <a:t>wget</a:t>
            </a:r>
            <a:r>
              <a:rPr lang="en-GB" sz="1400" dirty="0"/>
              <a:t> -O myfile.tar.gz http://example.com/myfile.tar.gz </a:t>
            </a:r>
            <a:r>
              <a:rPr lang="en-GB" sz="1400" b="1" dirty="0"/>
              <a:t>(DONT DO THIS)</a:t>
            </a:r>
          </a:p>
          <a:p>
            <a:r>
              <a:rPr lang="en-GB" sz="1400" dirty="0"/>
              <a:t>        RUN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br>
              <a:rPr lang="en-GB" sz="1400" dirty="0"/>
            </a:br>
            <a:r>
              <a:rPr lang="en-GB" sz="1400" b="1" dirty="0"/>
              <a:t>	</a:t>
            </a:r>
            <a:br>
              <a:rPr lang="en-GB" sz="1400" b="1" dirty="0"/>
            </a:br>
            <a:r>
              <a:rPr lang="en-GB" sz="1400" b="1" dirty="0"/>
              <a:t>        </a:t>
            </a:r>
            <a:r>
              <a:rPr lang="en-GB" sz="1400" dirty="0"/>
              <a:t>RUN </a:t>
            </a:r>
            <a:r>
              <a:rPr lang="en-GB" sz="1400" dirty="0" err="1"/>
              <a:t>wget</a:t>
            </a:r>
            <a:r>
              <a:rPr lang="en-GB" sz="1400" dirty="0"/>
              <a:t> -O myfile.tar.gz http://example.com/myfile.tar.gz \ </a:t>
            </a:r>
            <a:r>
              <a:rPr lang="en-GB" sz="1400" b="1" dirty="0"/>
              <a:t>(DO THIS)</a:t>
            </a:r>
          </a:p>
          <a:p>
            <a:r>
              <a:rPr lang="en-GB" sz="1400" dirty="0"/>
              <a:t>         &amp;&amp;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r>
              <a:rPr lang="en-GB" sz="1400" dirty="0"/>
              <a:t> \</a:t>
            </a:r>
          </a:p>
          <a:p>
            <a:endParaRPr lang="en-GB" sz="1400" b="1" dirty="0"/>
          </a:p>
          <a:p>
            <a:r>
              <a:rPr lang="en-GB" sz="1400" b="1" dirty="0"/>
              <a:t>10.   Use Docker-Compose</a:t>
            </a:r>
          </a:p>
        </p:txBody>
      </p:sp>
    </p:spTree>
    <p:extLst>
      <p:ext uri="{BB962C8B-B14F-4D97-AF65-F5344CB8AC3E}">
        <p14:creationId xmlns:p14="http://schemas.microsoft.com/office/powerpoint/2010/main" val="3355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49975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a:t>
              </a:r>
            </a:p>
          </p:txBody>
        </p:sp>
      </p:grpSp>
      <p:pic>
        <p:nvPicPr>
          <p:cNvPr id="4" name="Picture 3" descr="A picture containing drawing&#10;&#10;Description automatically generated">
            <a:extLst>
              <a:ext uri="{FF2B5EF4-FFF2-40B4-BE49-F238E27FC236}">
                <a16:creationId xmlns:a16="http://schemas.microsoft.com/office/drawing/2014/main" id="{D190E086-E92A-4C68-BE04-F876E99EF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593850"/>
            <a:ext cx="8572500" cy="4381500"/>
          </a:xfrm>
          <a:prstGeom prst="rect">
            <a:avLst/>
          </a:prstGeom>
        </p:spPr>
      </p:pic>
    </p:spTree>
    <p:extLst>
      <p:ext uri="{BB962C8B-B14F-4D97-AF65-F5344CB8AC3E}">
        <p14:creationId xmlns:p14="http://schemas.microsoft.com/office/powerpoint/2010/main" val="213031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Basics</a:t>
              </a:r>
            </a:p>
          </p:txBody>
        </p:sp>
      </p:grpSp>
      <p:sp>
        <p:nvSpPr>
          <p:cNvPr id="11" name="TextBox 10">
            <a:extLst>
              <a:ext uri="{FF2B5EF4-FFF2-40B4-BE49-F238E27FC236}">
                <a16:creationId xmlns:a16="http://schemas.microsoft.com/office/drawing/2014/main" id="{85397B62-B2B0-46E3-950B-13EBEBA5972D}"/>
              </a:ext>
            </a:extLst>
          </p:cNvPr>
          <p:cNvSpPr txBox="1"/>
          <p:nvPr/>
        </p:nvSpPr>
        <p:spPr>
          <a:xfrm>
            <a:off x="340823" y="2094213"/>
            <a:ext cx="4988963" cy="3108543"/>
          </a:xfrm>
          <a:prstGeom prst="rect">
            <a:avLst/>
          </a:prstGeom>
          <a:noFill/>
        </p:spPr>
        <p:txBody>
          <a:bodyPr wrap="square" rtlCol="0">
            <a:spAutoFit/>
          </a:bodyPr>
          <a:lstStyle/>
          <a:p>
            <a:pPr marL="285750" indent="-285750">
              <a:buFont typeface="Arial" panose="020B0604020202020204" pitchFamily="34" charset="0"/>
              <a:buChar char="•"/>
            </a:pPr>
            <a:r>
              <a:rPr lang="da-DK" sz="1400" dirty="0"/>
              <a:t>Provides a </a:t>
            </a:r>
            <a:r>
              <a:rPr lang="da-DK" sz="1400" dirty="0" err="1"/>
              <a:t>yaml-based</a:t>
            </a:r>
            <a:r>
              <a:rPr lang="da-DK" sz="1400" dirty="0"/>
              <a:t> easy-2-use </a:t>
            </a:r>
            <a:r>
              <a:rPr lang="da-DK" sz="1400" dirty="0" err="1"/>
              <a:t>infrastructure</a:t>
            </a:r>
            <a:r>
              <a:rPr lang="da-DK" sz="1400" dirty="0"/>
              <a:t>-as-</a:t>
            </a:r>
            <a:r>
              <a:rPr lang="da-DK" sz="1400" dirty="0" err="1"/>
              <a:t>code</a:t>
            </a:r>
            <a:r>
              <a:rPr lang="da-DK" sz="1400" dirty="0"/>
              <a:t> </a:t>
            </a:r>
            <a:r>
              <a:rPr lang="da-DK" sz="1400" dirty="0" err="1"/>
              <a:t>framework</a:t>
            </a:r>
            <a:r>
              <a:rPr lang="da-DK" sz="1400" dirty="0"/>
              <a:t> </a:t>
            </a:r>
            <a:r>
              <a:rPr lang="da-DK" sz="1400" dirty="0" err="1"/>
              <a:t>that</a:t>
            </a:r>
            <a:r>
              <a:rPr lang="da-DK" sz="1400" dirty="0"/>
              <a:t>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migrated</a:t>
            </a:r>
            <a:r>
              <a:rPr lang="da-DK" sz="1400" dirty="0"/>
              <a:t> to k8s </a:t>
            </a:r>
            <a:r>
              <a:rPr lang="da-DK" sz="1400" dirty="0" err="1"/>
              <a:t>down</a:t>
            </a:r>
            <a:r>
              <a:rPr lang="da-DK" sz="1400" dirty="0"/>
              <a:t> the line.</a:t>
            </a:r>
            <a:br>
              <a:rPr lang="da-DK" sz="1400" dirty="0"/>
            </a:br>
            <a:endParaRPr lang="da-DK" sz="1400" dirty="0"/>
          </a:p>
          <a:p>
            <a:pPr marL="285750" indent="-285750">
              <a:buFont typeface="Arial" panose="020B0604020202020204" pitchFamily="34" charset="0"/>
              <a:buChar char="•"/>
            </a:pPr>
            <a:r>
              <a:rPr lang="da-DK" sz="1400" dirty="0"/>
              <a:t>Enables </a:t>
            </a:r>
            <a:r>
              <a:rPr lang="da-DK" sz="1400" dirty="0" err="1"/>
              <a:t>safe</a:t>
            </a:r>
            <a:r>
              <a:rPr lang="da-DK" sz="1400" dirty="0"/>
              <a:t> </a:t>
            </a:r>
            <a:r>
              <a:rPr lang="da-DK" sz="1400" dirty="0" err="1"/>
              <a:t>experimentation</a:t>
            </a:r>
            <a:r>
              <a:rPr lang="da-DK" sz="1400" dirty="0"/>
              <a:t> on </a:t>
            </a:r>
            <a:r>
              <a:rPr lang="da-DK" sz="1400" dirty="0" err="1"/>
              <a:t>local</a:t>
            </a:r>
            <a:r>
              <a:rPr lang="da-DK" sz="1400" dirty="0"/>
              <a:t> developer </a:t>
            </a:r>
            <a:r>
              <a:rPr lang="da-DK" sz="1400" dirty="0" err="1"/>
              <a:t>machines</a:t>
            </a:r>
            <a:r>
              <a:rPr lang="da-DK" sz="1400" dirty="0"/>
              <a:t>.</a:t>
            </a:r>
            <a:br>
              <a:rPr lang="da-DK" sz="1400" dirty="0"/>
            </a:br>
            <a:endParaRPr lang="da-DK" sz="1400" dirty="0"/>
          </a:p>
          <a:p>
            <a:pPr marL="285750" indent="-285750">
              <a:buFont typeface="Arial" panose="020B0604020202020204" pitchFamily="34" charset="0"/>
              <a:buChar char="•"/>
            </a:pPr>
            <a:r>
              <a:rPr lang="da-DK" sz="1400" dirty="0"/>
              <a:t>Images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pushed</a:t>
            </a:r>
            <a:r>
              <a:rPr lang="da-DK" sz="1400" dirty="0"/>
              <a:t> to peers for </a:t>
            </a:r>
            <a:r>
              <a:rPr lang="da-DK" sz="1400" dirty="0" err="1"/>
              <a:t>review</a:t>
            </a:r>
            <a:r>
              <a:rPr lang="da-DK" sz="1400" dirty="0"/>
              <a:t> and </a:t>
            </a:r>
            <a:r>
              <a:rPr lang="da-DK" sz="1400" dirty="0" err="1"/>
              <a:t>testing</a:t>
            </a:r>
            <a:r>
              <a:rPr lang="da-DK" sz="1400" dirty="0"/>
              <a:t>.</a:t>
            </a:r>
            <a:br>
              <a:rPr lang="da-DK" sz="1400" dirty="0"/>
            </a:br>
            <a:endParaRPr lang="da-DK" sz="1400" dirty="0"/>
          </a:p>
          <a:p>
            <a:pPr marL="285750" indent="-285750">
              <a:buFont typeface="Arial" panose="020B0604020202020204" pitchFamily="34" charset="0"/>
              <a:buChar char="•"/>
            </a:pPr>
            <a:r>
              <a:rPr lang="da-DK" sz="1400" dirty="0" err="1"/>
              <a:t>Allows</a:t>
            </a:r>
            <a:r>
              <a:rPr lang="da-DK" sz="1400" dirty="0"/>
              <a:t> multiple </a:t>
            </a:r>
            <a:r>
              <a:rPr lang="da-DK" sz="1400" dirty="0" err="1"/>
              <a:t>isolated</a:t>
            </a:r>
            <a:r>
              <a:rPr lang="da-DK" sz="1400" dirty="0"/>
              <a:t> </a:t>
            </a:r>
            <a:r>
              <a:rPr lang="da-DK" sz="1400" dirty="0" err="1"/>
              <a:t>environments</a:t>
            </a:r>
            <a:r>
              <a:rPr lang="da-DK" sz="1400" dirty="0"/>
              <a:t> to </a:t>
            </a:r>
            <a:r>
              <a:rPr lang="da-DK" sz="1400" dirty="0" err="1"/>
              <a:t>exist</a:t>
            </a:r>
            <a:r>
              <a:rPr lang="da-DK" sz="1400" dirty="0"/>
              <a:t> on a single host.</a:t>
            </a:r>
            <a:br>
              <a:rPr lang="da-DK" sz="1400" dirty="0"/>
            </a:br>
            <a:endParaRPr lang="da-DK" sz="1400" dirty="0"/>
          </a:p>
          <a:p>
            <a:pPr marL="285750" indent="-285750">
              <a:buFont typeface="Arial" panose="020B0604020202020204" pitchFamily="34" charset="0"/>
              <a:buChar char="•"/>
            </a:pPr>
            <a:r>
              <a:rPr lang="da-DK" sz="1400" dirty="0"/>
              <a:t>Works seamlessly accross multiple operating systems.</a:t>
            </a:r>
          </a:p>
        </p:txBody>
      </p:sp>
      <p:pic>
        <p:nvPicPr>
          <p:cNvPr id="9" name="Picture 8" descr="A close up of a map&#10;&#10;Description automatically generated">
            <a:extLst>
              <a:ext uri="{FF2B5EF4-FFF2-40B4-BE49-F238E27FC236}">
                <a16:creationId xmlns:a16="http://schemas.microsoft.com/office/drawing/2014/main" id="{C97A912E-B9C4-4BEC-B958-5DB692D3B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69518"/>
            <a:ext cx="5822004" cy="4621216"/>
          </a:xfrm>
          <a:prstGeom prst="rect">
            <a:avLst/>
          </a:prstGeom>
        </p:spPr>
      </p:pic>
    </p:spTree>
    <p:extLst>
      <p:ext uri="{BB962C8B-B14F-4D97-AF65-F5344CB8AC3E}">
        <p14:creationId xmlns:p14="http://schemas.microsoft.com/office/powerpoint/2010/main" val="38519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Example</a:t>
              </a:r>
            </a:p>
          </p:txBody>
        </p:sp>
      </p:grpSp>
      <p:sp>
        <p:nvSpPr>
          <p:cNvPr id="3" name="Rectangle 2">
            <a:extLst>
              <a:ext uri="{FF2B5EF4-FFF2-40B4-BE49-F238E27FC236}">
                <a16:creationId xmlns:a16="http://schemas.microsoft.com/office/drawing/2014/main" id="{99348E23-9BE2-465F-8A5F-731F79F687CC}"/>
              </a:ext>
            </a:extLst>
          </p:cNvPr>
          <p:cNvSpPr/>
          <p:nvPr/>
        </p:nvSpPr>
        <p:spPr>
          <a:xfrm>
            <a:off x="3589867" y="948337"/>
            <a:ext cx="6333067" cy="6001643"/>
          </a:xfrm>
          <a:prstGeom prst="rect">
            <a:avLst/>
          </a:prstGeom>
        </p:spPr>
        <p:txBody>
          <a:bodyPr wrap="square">
            <a:spAutoFit/>
          </a:bodyPr>
          <a:lstStyle/>
          <a:p>
            <a:r>
              <a:rPr lang="da-DK" sz="1200" dirty="0">
                <a:solidFill>
                  <a:srgbClr val="2B91AF"/>
                </a:solidFill>
              </a:rPr>
              <a:t>version</a:t>
            </a:r>
            <a:r>
              <a:rPr lang="da-DK" sz="1200">
                <a:solidFill>
                  <a:srgbClr val="2B91AF"/>
                </a:solidFill>
              </a:rPr>
              <a:t>:</a:t>
            </a:r>
            <a:r>
              <a:rPr lang="da-DK" sz="1200">
                <a:solidFill>
                  <a:srgbClr val="A31515"/>
                </a:solidFill>
              </a:rPr>
              <a:t> ‘3.4'</a:t>
            </a:r>
            <a:endParaRPr lang="da-DK" sz="1200" dirty="0">
              <a:solidFill>
                <a:srgbClr val="A31515"/>
              </a:solidFill>
            </a:endParaRPr>
          </a:p>
          <a:p>
            <a:endParaRPr lang="da-DK" sz="1200" dirty="0">
              <a:solidFill>
                <a:srgbClr val="000000"/>
              </a:solidFill>
            </a:endParaRPr>
          </a:p>
          <a:p>
            <a:r>
              <a:rPr lang="da-DK" sz="1200" dirty="0">
                <a:solidFill>
                  <a:srgbClr val="2B91AF"/>
                </a:solidFill>
              </a:rPr>
              <a:t>services:</a:t>
            </a:r>
            <a:endParaRPr lang="da-DK" sz="1200" dirty="0">
              <a:solidFill>
                <a:srgbClr val="A31515"/>
              </a:solidFill>
            </a:endParaRPr>
          </a:p>
          <a:p>
            <a:r>
              <a:rPr lang="da-DK" sz="1200" dirty="0">
                <a:solidFill>
                  <a:srgbClr val="000000"/>
                </a:solidFill>
              </a:rPr>
              <a:t>  </a:t>
            </a:r>
            <a:r>
              <a:rPr lang="da-DK" sz="1200" dirty="0" err="1">
                <a:solidFill>
                  <a:srgbClr val="2B91AF"/>
                </a:solidFill>
              </a:rPr>
              <a:t>blaster.webapi</a:t>
            </a:r>
            <a:r>
              <a:rPr lang="da-DK" sz="1200" dirty="0">
                <a:solidFill>
                  <a:srgbClr val="800000"/>
                </a:solidFill>
              </a:rPr>
              <a:t>:</a:t>
            </a:r>
          </a:p>
          <a:p>
            <a:r>
              <a:rPr lang="da-DK" sz="1200" dirty="0">
                <a:solidFill>
                  <a:srgbClr val="000000"/>
                </a:solidFill>
              </a:rPr>
              <a:t>    </a:t>
            </a:r>
            <a:r>
              <a:rPr lang="da-DK" sz="1200" dirty="0" err="1">
                <a:solidFill>
                  <a:srgbClr val="2B91AF"/>
                </a:solidFill>
              </a:rPr>
              <a:t>hostname</a:t>
            </a:r>
            <a:r>
              <a:rPr lang="da-DK" sz="1200" dirty="0">
                <a:solidFill>
                  <a:srgbClr val="2B91AF"/>
                </a:solidFill>
              </a:rPr>
              <a:t>:</a:t>
            </a:r>
            <a:r>
              <a:rPr lang="da-DK" sz="1200" dirty="0">
                <a:solidFill>
                  <a:srgbClr val="A31515"/>
                </a:solidFill>
              </a:rPr>
              <a:t> </a:t>
            </a:r>
            <a:r>
              <a:rPr lang="da-DK" sz="1200" dirty="0" err="1">
                <a:solidFill>
                  <a:srgbClr val="A31515"/>
                </a:solidFill>
              </a:rPr>
              <a:t>blaster</a:t>
            </a:r>
            <a:endParaRPr lang="da-DK" sz="1200" dirty="0">
              <a:solidFill>
                <a:srgbClr val="A31515"/>
              </a:solidFill>
            </a:endParaRP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a:solidFill>
                  <a:srgbClr val="2B91AF"/>
                </a:solidFill>
              </a:rPr>
              <a:t>ports:</a:t>
            </a:r>
            <a:endParaRPr lang="da-DK" sz="1200" dirty="0">
              <a:solidFill>
                <a:srgbClr val="A31515"/>
              </a:solidFill>
            </a:endParaRPr>
          </a:p>
          <a:p>
            <a:r>
              <a:rPr lang="da-DK" sz="1200" dirty="0">
                <a:solidFill>
                  <a:srgbClr val="000000"/>
                </a:solidFill>
              </a:rPr>
              <a:t>      -</a:t>
            </a:r>
            <a:r>
              <a:rPr lang="da-DK" sz="1200" dirty="0">
                <a:solidFill>
                  <a:srgbClr val="A31515"/>
                </a:solidFill>
              </a:rPr>
              <a:t> "4200:4200"</a:t>
            </a: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wwwroot</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wwwroot</a:t>
            </a:r>
            <a:endParaRPr lang="da-DK" sz="1200" dirty="0">
              <a:solidFill>
                <a:srgbClr val="A31515"/>
              </a:solidFill>
            </a:endParaRPr>
          </a:p>
          <a:p>
            <a:r>
              <a:rPr lang="da-DK" sz="1200" dirty="0">
                <a:solidFill>
                  <a:srgbClr val="000000"/>
                </a:solidFill>
              </a:rPr>
              <a:t>    </a:t>
            </a:r>
            <a:r>
              <a:rPr lang="da-DK" sz="1200" dirty="0" err="1">
                <a:solidFill>
                  <a:srgbClr val="2B91AF"/>
                </a:solidFill>
              </a:rPr>
              <a:t>environment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"BLASTER_CAPABILITYSERVICE_API_URL=http://capability-service:50900"</a:t>
            </a:r>
          </a:p>
          <a:p>
            <a:r>
              <a:rPr lang="da-DK" sz="1200" dirty="0">
                <a:solidFill>
                  <a:srgbClr val="000000"/>
                </a:solidFill>
              </a:rPr>
              <a:t>      -</a:t>
            </a:r>
            <a:r>
              <a:rPr lang="da-DK" sz="1200" dirty="0">
                <a:solidFill>
                  <a:srgbClr val="A31515"/>
                </a:solidFill>
              </a:rPr>
              <a:t> "BLASTER_AWS_JANITOR_API_URL=http://aws-janitor:50901"</a:t>
            </a:r>
          </a:p>
          <a:p>
            <a:r>
              <a:rPr lang="da-DK" sz="1200" dirty="0">
                <a:solidFill>
                  <a:srgbClr val="000000"/>
                </a:solidFill>
              </a:rPr>
              <a:t>      -</a:t>
            </a:r>
            <a:r>
              <a:rPr lang="da-DK" sz="1200" dirty="0">
                <a:solidFill>
                  <a:srgbClr val="A31515"/>
                </a:solidFill>
              </a:rPr>
              <a:t> "BLASTER_HARALD_API_URL=http://harald:50902"</a:t>
            </a:r>
          </a:p>
          <a:p>
            <a:r>
              <a:rPr lang="da-DK" sz="1200" dirty="0">
                <a:solidFill>
                  <a:srgbClr val="000000"/>
                </a:solidFill>
              </a:rPr>
              <a:t>      -</a:t>
            </a:r>
            <a:r>
              <a:rPr lang="da-DK" sz="1200" dirty="0">
                <a:solidFill>
                  <a:srgbClr val="A31515"/>
                </a:solidFill>
              </a:rPr>
              <a:t> "ASPNETCORE_URLS=http://+:4200"</a:t>
            </a: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2B91AF"/>
                </a:solidFill>
              </a:rPr>
              <a:t>hot-</a:t>
            </a:r>
            <a:r>
              <a:rPr lang="da-DK" sz="1200" dirty="0" err="1">
                <a:solidFill>
                  <a:srgbClr val="2B91AF"/>
                </a:solidFill>
              </a:rPr>
              <a:t>reloader</a:t>
            </a:r>
            <a:r>
              <a:rPr lang="da-DK" sz="1200" dirty="0">
                <a:solidFill>
                  <a:srgbClr val="800000"/>
                </a:solidFill>
              </a:rPr>
              <a:t>:</a:t>
            </a: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Blaster.WebApi:rw</a:t>
            </a:r>
            <a:endParaRPr lang="da-DK" sz="1200" dirty="0">
              <a:solidFill>
                <a:srgbClr val="A31515"/>
              </a:solidFill>
            </a:endParaRP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endParaRPr lang="da-DK" sz="1200" dirty="0">
              <a:solidFill>
                <a:srgbClr val="000000"/>
              </a:solidFill>
            </a:endParaRPr>
          </a:p>
          <a:p>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external</a:t>
            </a:r>
            <a:r>
              <a:rPr lang="da-DK" sz="1200" dirty="0">
                <a:solidFill>
                  <a:srgbClr val="2B91AF"/>
                </a:solidFill>
              </a:rPr>
              <a:t>:</a:t>
            </a:r>
            <a:r>
              <a:rPr lang="da-DK" sz="1200" dirty="0">
                <a:solidFill>
                  <a:srgbClr val="A31515"/>
                </a:solidFill>
              </a:rPr>
              <a:t> true</a:t>
            </a:r>
            <a:endParaRPr lang="da-DK" sz="1200" dirty="0"/>
          </a:p>
        </p:txBody>
      </p:sp>
      <p:sp>
        <p:nvSpPr>
          <p:cNvPr id="4" name="Thought Bubble: Cloud 3">
            <a:extLst>
              <a:ext uri="{FF2B5EF4-FFF2-40B4-BE49-F238E27FC236}">
                <a16:creationId xmlns:a16="http://schemas.microsoft.com/office/drawing/2014/main" id="{BE2F340F-871B-4E54-965D-7F836F72601D}"/>
              </a:ext>
            </a:extLst>
          </p:cNvPr>
          <p:cNvSpPr/>
          <p:nvPr/>
        </p:nvSpPr>
        <p:spPr>
          <a:xfrm>
            <a:off x="584200" y="1261532"/>
            <a:ext cx="2286000" cy="1913467"/>
          </a:xfrm>
          <a:prstGeom prst="cloudCallout">
            <a:avLst>
              <a:gd name="adj1" fmla="val 80044"/>
              <a:gd name="adj2" fmla="val -3954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The services section contains all the individual containers that make up our solution</a:t>
            </a:r>
            <a:endParaRPr lang="da-DK" sz="1200" dirty="0"/>
          </a:p>
        </p:txBody>
      </p:sp>
      <p:sp>
        <p:nvSpPr>
          <p:cNvPr id="10" name="Thought Bubble: Cloud 9">
            <a:extLst>
              <a:ext uri="{FF2B5EF4-FFF2-40B4-BE49-F238E27FC236}">
                <a16:creationId xmlns:a16="http://schemas.microsoft.com/office/drawing/2014/main" id="{26344778-8130-473B-8BE9-E3815C7F6842}"/>
              </a:ext>
            </a:extLst>
          </p:cNvPr>
          <p:cNvSpPr/>
          <p:nvPr/>
        </p:nvSpPr>
        <p:spPr>
          <a:xfrm>
            <a:off x="8974667" y="1015998"/>
            <a:ext cx="2286000" cy="1913467"/>
          </a:xfrm>
          <a:prstGeom prst="cloudCallout">
            <a:avLst>
              <a:gd name="adj1" fmla="val -227734"/>
              <a:gd name="adj2" fmla="val -1786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Each individual container has its own configuration section where ports, volumes, secrets, networks, etc is mapped</a:t>
            </a:r>
            <a:endParaRPr lang="da-DK" sz="1200" dirty="0"/>
          </a:p>
        </p:txBody>
      </p:sp>
      <p:sp>
        <p:nvSpPr>
          <p:cNvPr id="12" name="Thought Bubble: Cloud 11">
            <a:extLst>
              <a:ext uri="{FF2B5EF4-FFF2-40B4-BE49-F238E27FC236}">
                <a16:creationId xmlns:a16="http://schemas.microsoft.com/office/drawing/2014/main" id="{29CEA399-B126-4EB7-A8AC-634A5EB8609D}"/>
              </a:ext>
            </a:extLst>
          </p:cNvPr>
          <p:cNvSpPr/>
          <p:nvPr/>
        </p:nvSpPr>
        <p:spPr>
          <a:xfrm>
            <a:off x="501408" y="3949158"/>
            <a:ext cx="2825991" cy="2324642"/>
          </a:xfrm>
          <a:prstGeom prst="cloudCallout">
            <a:avLst>
              <a:gd name="adj1" fmla="val 71141"/>
              <a:gd name="adj2" fmla="val -10193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Volumes are often quiet brittle. Make sure you validate your persistence strategy vs your infrastructure storage technologies and use the appropriate plugins (drivers)</a:t>
            </a:r>
            <a:endParaRPr lang="da-DK" sz="1200" dirty="0"/>
          </a:p>
        </p:txBody>
      </p:sp>
      <p:sp>
        <p:nvSpPr>
          <p:cNvPr id="14" name="Thought Bubble: Cloud 13">
            <a:extLst>
              <a:ext uri="{FF2B5EF4-FFF2-40B4-BE49-F238E27FC236}">
                <a16:creationId xmlns:a16="http://schemas.microsoft.com/office/drawing/2014/main" id="{00970199-863E-4FFE-845D-9EE7A551FFA0}"/>
              </a:ext>
            </a:extLst>
          </p:cNvPr>
          <p:cNvSpPr/>
          <p:nvPr/>
        </p:nvSpPr>
        <p:spPr>
          <a:xfrm>
            <a:off x="8280400" y="3928535"/>
            <a:ext cx="3479800" cy="2345265"/>
          </a:xfrm>
          <a:prstGeom prst="cloudCallout">
            <a:avLst>
              <a:gd name="adj1" fmla="val -150151"/>
              <a:gd name="adj2" fmla="val 52519"/>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Our containers in this sample are mounted on an external network. This enables us to communicate with other containers that are external to this specific solution</a:t>
            </a:r>
            <a:endParaRPr lang="da-DK" sz="1200" dirty="0"/>
          </a:p>
        </p:txBody>
      </p:sp>
    </p:spTree>
    <p:extLst>
      <p:ext uri="{BB962C8B-B14F-4D97-AF65-F5344CB8AC3E}">
        <p14:creationId xmlns:p14="http://schemas.microsoft.com/office/powerpoint/2010/main" val="37627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086848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Code Kata #7</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95440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a:t>
              </a:r>
            </a:p>
          </p:txBody>
        </p:sp>
      </p:grpSp>
      <p:pic>
        <p:nvPicPr>
          <p:cNvPr id="4" name="Picture 3" descr="A close up of a sign&#10;&#10;Description automatically generated">
            <a:extLst>
              <a:ext uri="{FF2B5EF4-FFF2-40B4-BE49-F238E27FC236}">
                <a16:creationId xmlns:a16="http://schemas.microsoft.com/office/drawing/2014/main" id="{B908C97D-09F4-4B19-ABB5-815EBA48E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12" y="2261780"/>
            <a:ext cx="10393576" cy="3080686"/>
          </a:xfrm>
          <a:prstGeom prst="rect">
            <a:avLst/>
          </a:prstGeom>
        </p:spPr>
      </p:pic>
    </p:spTree>
    <p:extLst>
      <p:ext uri="{BB962C8B-B14F-4D97-AF65-F5344CB8AC3E}">
        <p14:creationId xmlns:p14="http://schemas.microsoft.com/office/powerpoint/2010/main" val="224435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CLI</a:t>
              </a:r>
            </a:p>
          </p:txBody>
        </p:sp>
      </p:grpSp>
      <p:sp>
        <p:nvSpPr>
          <p:cNvPr id="6" name="TextBox 5">
            <a:extLst>
              <a:ext uri="{FF2B5EF4-FFF2-40B4-BE49-F238E27FC236}">
                <a16:creationId xmlns:a16="http://schemas.microsoft.com/office/drawing/2014/main" id="{73D95C62-EA65-4092-9035-74FC312296E6}"/>
              </a:ext>
            </a:extLst>
          </p:cNvPr>
          <p:cNvSpPr txBox="1"/>
          <p:nvPr/>
        </p:nvSpPr>
        <p:spPr>
          <a:xfrm>
            <a:off x="501409" y="2663760"/>
            <a:ext cx="4988963" cy="2462213"/>
          </a:xfrm>
          <a:prstGeom prst="rect">
            <a:avLst/>
          </a:prstGeom>
          <a:noFill/>
        </p:spPr>
        <p:txBody>
          <a:bodyPr wrap="square" rtlCol="0">
            <a:spAutoFit/>
          </a:bodyPr>
          <a:lstStyle/>
          <a:p>
            <a:pPr marL="342900" indent="-342900">
              <a:buFont typeface="+mj-lt"/>
              <a:buAutoNum type="arabicPeriod"/>
            </a:pPr>
            <a:r>
              <a:rPr lang="da-DK" sz="1400" dirty="0" err="1"/>
              <a:t>Inspect</a:t>
            </a:r>
            <a:r>
              <a:rPr lang="da-DK" sz="1400" dirty="0"/>
              <a:t> container to </a:t>
            </a:r>
            <a:r>
              <a:rPr lang="da-DK" sz="1400" dirty="0" err="1"/>
              <a:t>verify</a:t>
            </a:r>
            <a:r>
              <a:rPr lang="da-DK" sz="1400" dirty="0"/>
              <a:t> </a:t>
            </a:r>
            <a:r>
              <a:rPr lang="da-DK" sz="1400" dirty="0" err="1"/>
              <a:t>its</a:t>
            </a:r>
            <a:r>
              <a:rPr lang="da-DK" sz="1400" dirty="0"/>
              <a:t> </a:t>
            </a:r>
            <a:r>
              <a:rPr lang="da-DK" sz="1400" dirty="0" err="1"/>
              <a:t>configured</a:t>
            </a:r>
            <a:r>
              <a:rPr lang="da-DK" sz="1400" dirty="0"/>
              <a:t> as </a:t>
            </a:r>
            <a:r>
              <a:rPr lang="da-DK" sz="1400" dirty="0" err="1"/>
              <a:t>expected</a:t>
            </a:r>
            <a:endParaRPr lang="da-DK" sz="1400" dirty="0"/>
          </a:p>
          <a:p>
            <a:pPr marL="342900" indent="-342900">
              <a:buFont typeface="+mj-lt"/>
              <a:buAutoNum type="arabicPeriod"/>
            </a:pPr>
            <a:endParaRPr lang="da-DK" sz="1400" b="1" dirty="0"/>
          </a:p>
          <a:p>
            <a:pPr marL="342900" indent="-342900">
              <a:buFont typeface="+mj-lt"/>
              <a:buAutoNum type="arabicPeriod"/>
            </a:pPr>
            <a:r>
              <a:rPr lang="da-DK" sz="1400" dirty="0" err="1"/>
              <a:t>Review</a:t>
            </a:r>
            <a:r>
              <a:rPr lang="da-DK" sz="1400" dirty="0"/>
              <a:t> container logs</a:t>
            </a:r>
          </a:p>
          <a:p>
            <a:pPr marL="342900" indent="-342900">
              <a:buFont typeface="+mj-lt"/>
              <a:buAutoNum type="arabicPeriod"/>
            </a:pPr>
            <a:endParaRPr lang="da-DK" sz="1400" dirty="0"/>
          </a:p>
          <a:p>
            <a:pPr marL="342900" indent="-342900">
              <a:buFont typeface="+mj-lt"/>
              <a:buAutoNum type="arabicPeriod"/>
            </a:pPr>
            <a:r>
              <a:rPr lang="da-DK" sz="1400" dirty="0"/>
              <a:t>Setup listener for docker events</a:t>
            </a:r>
          </a:p>
          <a:p>
            <a:pPr marL="342900" indent="-342900">
              <a:buFont typeface="+mj-lt"/>
              <a:buAutoNum type="arabicPeriod"/>
            </a:pPr>
            <a:endParaRPr lang="da-DK" sz="1400" dirty="0"/>
          </a:p>
          <a:p>
            <a:pPr marL="342900" indent="-342900">
              <a:buFont typeface="+mj-lt"/>
              <a:buAutoNum type="arabicPeriod"/>
            </a:pPr>
            <a:r>
              <a:rPr lang="da-DK" sz="1400" dirty="0"/>
              <a:t>Listen to container </a:t>
            </a:r>
            <a:r>
              <a:rPr lang="da-DK" sz="1400" dirty="0" err="1"/>
              <a:t>std_out</a:t>
            </a:r>
            <a:r>
              <a:rPr lang="da-DK" sz="1400" dirty="0"/>
              <a:t> via </a:t>
            </a:r>
            <a:r>
              <a:rPr lang="da-DK" sz="1400" dirty="0" err="1"/>
              <a:t>attach</a:t>
            </a:r>
            <a:endParaRPr lang="da-DK" sz="1400" dirty="0"/>
          </a:p>
          <a:p>
            <a:pPr marL="342900" indent="-342900">
              <a:buFont typeface="+mj-lt"/>
              <a:buAutoNum type="arabicPeriod"/>
            </a:pPr>
            <a:endParaRPr lang="da-DK" sz="1400" dirty="0"/>
          </a:p>
          <a:p>
            <a:pPr marL="342900" indent="-342900">
              <a:buFont typeface="+mj-lt"/>
              <a:buAutoNum type="arabicPeriod"/>
            </a:pPr>
            <a:r>
              <a:rPr lang="da-DK" sz="1400" dirty="0" err="1"/>
              <a:t>Review</a:t>
            </a:r>
            <a:r>
              <a:rPr lang="da-DK" sz="1400" dirty="0"/>
              <a:t> container file system via </a:t>
            </a:r>
            <a:r>
              <a:rPr lang="da-DK" sz="1400" dirty="0" err="1"/>
              <a:t>exec</a:t>
            </a:r>
            <a:endParaRPr lang="da-DK" sz="1400" dirty="0"/>
          </a:p>
          <a:p>
            <a:pPr marL="342900" indent="-342900">
              <a:buFont typeface="+mj-lt"/>
              <a:buAutoNum type="arabicPeriod"/>
            </a:pPr>
            <a:endParaRPr lang="da-DK" sz="1400" dirty="0"/>
          </a:p>
          <a:p>
            <a:pPr marL="342900" indent="-342900">
              <a:buFont typeface="+mj-lt"/>
              <a:buAutoNum type="arabicPeriod"/>
            </a:pPr>
            <a:endParaRPr lang="da-DK" sz="1400" dirty="0"/>
          </a:p>
        </p:txBody>
      </p:sp>
      <p:pic>
        <p:nvPicPr>
          <p:cNvPr id="4" name="Picture 3" descr="A screenshot of text&#10;&#10;Description automatically generated">
            <a:extLst>
              <a:ext uri="{FF2B5EF4-FFF2-40B4-BE49-F238E27FC236}">
                <a16:creationId xmlns:a16="http://schemas.microsoft.com/office/drawing/2014/main" id="{6875451F-A1E8-4427-BCA6-CD8FE0F9B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48101"/>
            <a:ext cx="5935221" cy="3293533"/>
          </a:xfrm>
          <a:prstGeom prst="rect">
            <a:avLst/>
          </a:prstGeom>
        </p:spPr>
      </p:pic>
    </p:spTree>
    <p:extLst>
      <p:ext uri="{BB962C8B-B14F-4D97-AF65-F5344CB8AC3E}">
        <p14:creationId xmlns:p14="http://schemas.microsoft.com/office/powerpoint/2010/main" val="24286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IDE</a:t>
              </a:r>
            </a:p>
          </p:txBody>
        </p:sp>
      </p:grpSp>
      <p:sp>
        <p:nvSpPr>
          <p:cNvPr id="6" name="TextBox 5">
            <a:extLst>
              <a:ext uri="{FF2B5EF4-FFF2-40B4-BE49-F238E27FC236}">
                <a16:creationId xmlns:a16="http://schemas.microsoft.com/office/drawing/2014/main" id="{EC596D89-2A41-4F87-8D2F-73A13F1B12E4}"/>
              </a:ext>
            </a:extLst>
          </p:cNvPr>
          <p:cNvSpPr txBox="1"/>
          <p:nvPr/>
        </p:nvSpPr>
        <p:spPr>
          <a:xfrm>
            <a:off x="403576" y="2506589"/>
            <a:ext cx="5069645" cy="2462213"/>
          </a:xfrm>
          <a:prstGeom prst="rect">
            <a:avLst/>
          </a:prstGeom>
          <a:noFill/>
        </p:spPr>
        <p:txBody>
          <a:bodyPr wrap="square" rtlCol="0" anchor="t">
            <a:spAutoFit/>
          </a:bodyPr>
          <a:lstStyle/>
          <a:p>
            <a:pPr marL="285750" indent="-285750">
              <a:buFont typeface="Arial,Sans-Serif" panose="020B0604020202020204" pitchFamily="34" charset="0"/>
              <a:buChar char="•"/>
            </a:pPr>
            <a:r>
              <a:rPr lang="da-DK" sz="1400" b="1" dirty="0">
                <a:ea typeface="+mn-lt"/>
                <a:cs typeface="+mn-lt"/>
              </a:rPr>
              <a:t>Rider </a:t>
            </a:r>
            <a:r>
              <a:rPr lang="da-DK" sz="1400" dirty="0">
                <a:ea typeface="+mn-lt"/>
                <a:cs typeface="+mn-lt"/>
              </a:rPr>
              <a:t>@ </a:t>
            </a:r>
            <a:r>
              <a:rPr lang="da-DK" sz="1400" dirty="0">
                <a:ea typeface="+mn-lt"/>
                <a:cs typeface="+mn-lt"/>
                <a:hlinkClick r:id="rId2"/>
              </a:rPr>
              <a:t>https://blog.jetbrains.com/dotnet/2018/07/18/debugging-asp-net-core-apps-local-docker-container/</a:t>
            </a:r>
            <a:endParaRPr lang="da-DK"/>
          </a:p>
          <a:p>
            <a:pPr marL="285750" indent="-285750">
              <a:buFont typeface="Arial,Sans-Serif" panose="020B0604020202020204" pitchFamily="34" charset="0"/>
              <a:buChar char="•"/>
            </a:pPr>
            <a:endParaRPr lang="da-DK" sz="1400" b="1" dirty="0"/>
          </a:p>
          <a:p>
            <a:pPr marL="285750" indent="-285750">
              <a:buFont typeface="Arial,Sans-Serif" panose="020B0604020202020204" pitchFamily="34" charset="0"/>
              <a:buChar char="•"/>
            </a:pPr>
            <a:r>
              <a:rPr lang="da-DK" sz="1400" b="1" dirty="0"/>
              <a:t>Visual Studio</a:t>
            </a:r>
            <a:r>
              <a:rPr lang="da-DK" sz="1400" dirty="0"/>
              <a:t> @ </a:t>
            </a:r>
            <a:r>
              <a:rPr lang="da-DK" sz="1400" dirty="0">
                <a:ea typeface="+mn-lt"/>
                <a:cs typeface="+mn-lt"/>
                <a:hlinkClick r:id="rId3"/>
              </a:rPr>
              <a:t>https://techcommunity.microsoft.com/t5/Azure-Developer-Community-Blog/Debugging-Docker-Containers-attaching/ba-p/338698</a:t>
            </a:r>
            <a:endParaRPr lang="da-DK"/>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b="1" dirty="0"/>
              <a:t>Visual Studio Code</a:t>
            </a:r>
            <a:r>
              <a:rPr lang="da-DK" sz="1400" dirty="0"/>
              <a:t> @ </a:t>
            </a:r>
            <a:r>
              <a:rPr lang="da-DK" sz="1400" dirty="0">
                <a:ea typeface="+mn-lt"/>
                <a:cs typeface="+mn-lt"/>
                <a:hlinkClick r:id="rId4"/>
              </a:rPr>
              <a:t>https://code.visualstudio.com/blogs/2019/10/31/inspecting-containers</a:t>
            </a:r>
            <a:endParaRPr lang="da-DK"/>
          </a:p>
        </p:txBody>
      </p:sp>
      <p:pic>
        <p:nvPicPr>
          <p:cNvPr id="4" name="Picture 3">
            <a:extLst>
              <a:ext uri="{FF2B5EF4-FFF2-40B4-BE49-F238E27FC236}">
                <a16:creationId xmlns:a16="http://schemas.microsoft.com/office/drawing/2014/main" id="{FDCC37BD-B92A-4B43-B960-3BE4EA0B4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48101"/>
            <a:ext cx="5936222" cy="3195966"/>
          </a:xfrm>
          <a:prstGeom prst="rect">
            <a:avLst/>
          </a:prstGeom>
        </p:spPr>
      </p:pic>
    </p:spTree>
    <p:extLst>
      <p:ext uri="{BB962C8B-B14F-4D97-AF65-F5344CB8AC3E}">
        <p14:creationId xmlns:p14="http://schemas.microsoft.com/office/powerpoint/2010/main" val="108152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solidFill>
                <a:schemeClr val="accent1"/>
              </a:solidFill>
            </a:ln>
          </p:spPr>
          <p:txBody>
            <a:bodyPr wrap="square" rtlCol="0">
              <a:spAutoFit/>
            </a:bodyPr>
            <a:lstStyle/>
            <a:p>
              <a:r>
                <a:rPr lang="en-US" sz="2000">
                  <a:solidFill>
                    <a:schemeClr val="bg1"/>
                  </a:solidFill>
                </a:rPr>
                <a:t>Docker &gt; Basics</a:t>
              </a:r>
            </a:p>
          </p:txBody>
        </p:sp>
      </p:grpSp>
      <p:grpSp>
        <p:nvGrpSpPr>
          <p:cNvPr id="7" name="Group 6">
            <a:extLst>
              <a:ext uri="{FF2B5EF4-FFF2-40B4-BE49-F238E27FC236}">
                <a16:creationId xmlns:a16="http://schemas.microsoft.com/office/drawing/2014/main" id="{4C395EF3-489A-4A51-9993-A3C2D8E1968D}"/>
              </a:ext>
            </a:extLst>
          </p:cNvPr>
          <p:cNvGrpSpPr/>
          <p:nvPr/>
        </p:nvGrpSpPr>
        <p:grpSpPr>
          <a:xfrm>
            <a:off x="612395" y="948338"/>
            <a:ext cx="11400639" cy="5771244"/>
            <a:chOff x="1107347" y="1141277"/>
            <a:chExt cx="10144586" cy="5644534"/>
          </a:xfrm>
        </p:grpSpPr>
        <p:pic>
          <p:nvPicPr>
            <p:cNvPr id="8" name="Billede 3">
              <a:extLst>
                <a:ext uri="{FF2B5EF4-FFF2-40B4-BE49-F238E27FC236}">
                  <a16:creationId xmlns:a16="http://schemas.microsoft.com/office/drawing/2014/main" id="{F36FDFD2-1B6F-4978-B8DB-271DB94C6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347" y="1141277"/>
              <a:ext cx="9865453" cy="5548057"/>
            </a:xfrm>
            <a:prstGeom prst="rect">
              <a:avLst/>
            </a:prstGeom>
          </p:spPr>
        </p:pic>
        <p:sp>
          <p:nvSpPr>
            <p:cNvPr id="9" name="Rectangle 8">
              <a:extLst>
                <a:ext uri="{FF2B5EF4-FFF2-40B4-BE49-F238E27FC236}">
                  <a16:creationId xmlns:a16="http://schemas.microsoft.com/office/drawing/2014/main" id="{CFEF4EB7-78E2-4B3A-AB6C-96FDEDA549E8}"/>
                </a:ext>
              </a:extLst>
            </p:cNvPr>
            <p:cNvSpPr/>
            <p:nvPr/>
          </p:nvSpPr>
          <p:spPr>
            <a:xfrm>
              <a:off x="9548261" y="5938787"/>
              <a:ext cx="1703672" cy="847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98068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678832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Code Kata #8</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882114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065218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4" name="Picture 3" descr="A picture containing wheel&#10;&#10;Description automatically generated">
            <a:extLst>
              <a:ext uri="{FF2B5EF4-FFF2-40B4-BE49-F238E27FC236}">
                <a16:creationId xmlns:a16="http://schemas.microsoft.com/office/drawing/2014/main" id="{32859D15-9BFF-4993-BB1F-05D78C82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1522756"/>
            <a:ext cx="8297333" cy="4911588"/>
          </a:xfrm>
          <a:prstGeom prst="rect">
            <a:avLst/>
          </a:prstGeom>
        </p:spPr>
      </p:pic>
    </p:spTree>
    <p:extLst>
      <p:ext uri="{BB962C8B-B14F-4D97-AF65-F5344CB8AC3E}">
        <p14:creationId xmlns:p14="http://schemas.microsoft.com/office/powerpoint/2010/main" val="2803901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10" name="Picture 9">
            <a:extLst>
              <a:ext uri="{FF2B5EF4-FFF2-40B4-BE49-F238E27FC236}">
                <a16:creationId xmlns:a16="http://schemas.microsoft.com/office/drawing/2014/main" id="{53898667-E799-40EC-B3DA-27023B984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78" y="1439268"/>
            <a:ext cx="8103047" cy="4978310"/>
          </a:xfrm>
          <a:prstGeom prst="rect">
            <a:avLst/>
          </a:prstGeom>
        </p:spPr>
      </p:pic>
    </p:spTree>
    <p:extLst>
      <p:ext uri="{BB962C8B-B14F-4D97-AF65-F5344CB8AC3E}">
        <p14:creationId xmlns:p14="http://schemas.microsoft.com/office/powerpoint/2010/main" val="3083570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Container Networking Interface (CoreOS)</a:t>
              </a:r>
            </a:p>
          </p:txBody>
        </p:sp>
      </p:grpSp>
      <p:pic>
        <p:nvPicPr>
          <p:cNvPr id="10" name="Picture 9">
            <a:extLst>
              <a:ext uri="{FF2B5EF4-FFF2-40B4-BE49-F238E27FC236}">
                <a16:creationId xmlns:a16="http://schemas.microsoft.com/office/drawing/2014/main" id="{FDB67051-5698-440A-91DC-A791D849F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375" y="1464010"/>
            <a:ext cx="7807971" cy="4909262"/>
          </a:xfrm>
          <a:prstGeom prst="rect">
            <a:avLst/>
          </a:prstGeom>
        </p:spPr>
      </p:pic>
    </p:spTree>
    <p:extLst>
      <p:ext uri="{BB962C8B-B14F-4D97-AF65-F5344CB8AC3E}">
        <p14:creationId xmlns:p14="http://schemas.microsoft.com/office/powerpoint/2010/main" val="2286271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Orchestration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349912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872550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1251635" y="2772361"/>
            <a:ext cx="9688729" cy="2062103"/>
          </a:xfrm>
          <a:prstGeom prst="rect">
            <a:avLst/>
          </a:prstGeom>
        </p:spPr>
        <p:txBody>
          <a:bodyPr wrap="square">
            <a:spAutoFit/>
          </a:bodyPr>
          <a:lstStyle/>
          <a:p>
            <a:r>
              <a:rPr lang="da-DK" sz="3200" dirty="0"/>
              <a:t>https://forms.office.com/Pages/ResponsePage.aspx?id=ZpSpcwWtIUKfkOcUKqL2wTFclz-gNvpNq3THAj1j3ZxUODk1TjlEWVNJNzUxNjAwTFhGQkQ2VkNTWi4u</a:t>
            </a:r>
          </a:p>
        </p:txBody>
      </p:sp>
    </p:spTree>
    <p:extLst>
      <p:ext uri="{BB962C8B-B14F-4D97-AF65-F5344CB8AC3E}">
        <p14:creationId xmlns:p14="http://schemas.microsoft.com/office/powerpoint/2010/main" val="1151304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hlinkClick r:id="rId3"/>
              </a:rPr>
              <a:t>https://docker.com</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https://docs.microsoft.com/en-us/visualstudio/docker/tutorials/docker-tutorial</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https://www.cio.com/article/2924995/what-are-containers-and-why-do-you-need-them.html</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endParaRPr lang="da-DK" sz="2100" dirty="0"/>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a:t>
              </a:r>
            </a:p>
          </p:txBody>
        </p:sp>
      </p:grpSp>
      <p:pic>
        <p:nvPicPr>
          <p:cNvPr id="7" name="Picture 6">
            <a:extLst>
              <a:ext uri="{FF2B5EF4-FFF2-40B4-BE49-F238E27FC236}">
                <a16:creationId xmlns:a16="http://schemas.microsoft.com/office/drawing/2014/main" id="{B4AAB5F5-A10B-4287-BC14-65878F5A8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740" y="1411937"/>
            <a:ext cx="6872520" cy="5000236"/>
          </a:xfrm>
          <a:prstGeom prst="rect">
            <a:avLst/>
          </a:prstGeom>
        </p:spPr>
      </p:pic>
    </p:spTree>
    <p:extLst>
      <p:ext uri="{BB962C8B-B14F-4D97-AF65-F5344CB8AC3E}">
        <p14:creationId xmlns:p14="http://schemas.microsoft.com/office/powerpoint/2010/main" val="3807790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7468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Images</a:t>
              </a:r>
            </a:p>
          </p:txBody>
        </p:sp>
      </p:grpSp>
      <p:sp>
        <p:nvSpPr>
          <p:cNvPr id="10" name="TextBox 9">
            <a:extLst>
              <a:ext uri="{FF2B5EF4-FFF2-40B4-BE49-F238E27FC236}">
                <a16:creationId xmlns:a16="http://schemas.microsoft.com/office/drawing/2014/main" id="{05F6E6DD-AE00-4D74-BCFD-9C1053ACF371}"/>
              </a:ext>
            </a:extLst>
          </p:cNvPr>
          <p:cNvSpPr txBox="1"/>
          <p:nvPr/>
        </p:nvSpPr>
        <p:spPr>
          <a:xfrm>
            <a:off x="340823" y="2094213"/>
            <a:ext cx="4988963" cy="3754874"/>
          </a:xfrm>
          <a:prstGeom prst="rect">
            <a:avLst/>
          </a:prstGeom>
          <a:noFill/>
        </p:spPr>
        <p:txBody>
          <a:bodyPr wrap="square" rtlCol="0">
            <a:spAutoFit/>
          </a:bodyPr>
          <a:lstStyle/>
          <a:p>
            <a:pPr marL="214313" indent="-214313">
              <a:buFont typeface="Arial" panose="020B0604020202020204" pitchFamily="34" charset="0"/>
              <a:buChar char="•"/>
            </a:pPr>
            <a:r>
              <a:rPr lang="en-US" sz="1400"/>
              <a:t>A container image is a lightweight, stand-alone, executable software package that includes everything needed to run it: code, runtime, system tools, system libraries, settings. </a:t>
            </a:r>
            <a:br>
              <a:rPr lang="en-US" sz="1400"/>
            </a:br>
            <a:endParaRPr lang="en-US" sz="1400"/>
          </a:p>
          <a:p>
            <a:pPr marL="214313" indent="-214313">
              <a:buFont typeface="Arial" panose="020B0604020202020204" pitchFamily="34" charset="0"/>
              <a:buChar char="•"/>
            </a:pPr>
            <a:r>
              <a:rPr lang="en-US" sz="1400"/>
              <a:t>Available for both Linux and Windows based apps, containerized software will always run the same, regardless of the environment.</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Images is hosted in registries either locally on your docker daemon or at a remote location. (e.g. https://dtr.orsted.dk) </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Docker images have intermediate layers that increase reusability, decrease disk usage, and speed up docker build by allowing each step to be cached. These intermediate layers are not shown by default.</a:t>
            </a:r>
          </a:p>
        </p:txBody>
      </p:sp>
      <p:pic>
        <p:nvPicPr>
          <p:cNvPr id="11" name="Picture 10">
            <a:extLst>
              <a:ext uri="{FF2B5EF4-FFF2-40B4-BE49-F238E27FC236}">
                <a16:creationId xmlns:a16="http://schemas.microsoft.com/office/drawing/2014/main" id="{5122919D-DDD4-45C3-B158-E495571E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012" y="1817376"/>
            <a:ext cx="5803745" cy="4352808"/>
          </a:xfrm>
          <a:prstGeom prst="rect">
            <a:avLst/>
          </a:prstGeom>
        </p:spPr>
      </p:pic>
    </p:spTree>
    <p:extLst>
      <p:ext uri="{BB962C8B-B14F-4D97-AF65-F5344CB8AC3E}">
        <p14:creationId xmlns:p14="http://schemas.microsoft.com/office/powerpoint/2010/main" val="279637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9130273"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7" name="Group 6">
            <a:extLst>
              <a:ext uri="{FF2B5EF4-FFF2-40B4-BE49-F238E27FC236}">
                <a16:creationId xmlns:a16="http://schemas.microsoft.com/office/drawing/2014/main" id="{5082E77E-14BF-436F-85C5-02BF826AB908}"/>
              </a:ext>
            </a:extLst>
          </p:cNvPr>
          <p:cNvGrpSpPr/>
          <p:nvPr/>
        </p:nvGrpSpPr>
        <p:grpSpPr>
          <a:xfrm>
            <a:off x="917915" y="1263702"/>
            <a:ext cx="10575002" cy="5278931"/>
            <a:chOff x="982334" y="1058770"/>
            <a:chExt cx="10440942" cy="5733649"/>
          </a:xfrm>
        </p:grpSpPr>
        <p:pic>
          <p:nvPicPr>
            <p:cNvPr id="9" name="Picture 8">
              <a:extLst>
                <a:ext uri="{FF2B5EF4-FFF2-40B4-BE49-F238E27FC236}">
                  <a16:creationId xmlns:a16="http://schemas.microsoft.com/office/drawing/2014/main" id="{A58C202F-0994-4835-B7DC-17CC469AD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334" y="1058770"/>
              <a:ext cx="10193154" cy="5733649"/>
            </a:xfrm>
            <a:prstGeom prst="rect">
              <a:avLst/>
            </a:prstGeom>
          </p:spPr>
        </p:pic>
        <p:sp>
          <p:nvSpPr>
            <p:cNvPr id="10" name="Rectangle 9">
              <a:extLst>
                <a:ext uri="{FF2B5EF4-FFF2-40B4-BE49-F238E27FC236}">
                  <a16:creationId xmlns:a16="http://schemas.microsoft.com/office/drawing/2014/main" id="{98906AAE-3951-4887-8F86-819644740C69}"/>
                </a:ext>
              </a:extLst>
            </p:cNvPr>
            <p:cNvSpPr/>
            <p:nvPr/>
          </p:nvSpPr>
          <p:spPr>
            <a:xfrm>
              <a:off x="10193154" y="6140918"/>
              <a:ext cx="1230122" cy="558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72092863"/>
      </p:ext>
    </p:extLst>
  </p:cSld>
  <p:clrMapOvr>
    <a:masterClrMapping/>
  </p:clrMapOvr>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5BD4264CB9094CA7944F610D2D7DCA" ma:contentTypeVersion="8" ma:contentTypeDescription="Create a new document." ma:contentTypeScope="" ma:versionID="36788d498739cbca4c312194324cbb1d">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c1c5f53f88eec499e334befc5346a665"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1B2A46-6D8E-4320-B782-CA3128996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3.xml><?xml version="1.0" encoding="utf-8"?>
<ds:datastoreItem xmlns:ds="http://schemas.openxmlformats.org/officeDocument/2006/customXml" ds:itemID="{B61EE2CA-DCC7-45E5-87C8-6789A166AF77}">
  <ds:schemaRefs>
    <ds:schemaRef ds:uri="http://purl.org/dc/elements/1.1/"/>
    <ds:schemaRef ds:uri="http://schemas.microsoft.com/office/2006/metadata/properties"/>
    <ds:schemaRef ds:uri="2279a1a0-7112-41f8-b496-d9a5c3576fb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5c0be1d-4093-4789-923d-5b0c8c8304d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2109</Words>
  <Application>Microsoft Office PowerPoint</Application>
  <PresentationFormat>Widescreen</PresentationFormat>
  <Paragraphs>215</Paragraphs>
  <Slides>59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DFDS Bold</vt:lpstr>
      <vt:lpstr>Wingdings</vt:lpstr>
      <vt:lpstr>Arial,Sans-Serif</vt:lpstr>
      <vt:lpstr>DFDS Light</vt:lpstr>
      <vt:lpstr>Arial</vt:lpstr>
      <vt:lpstr>Times New Roman</vt:lpstr>
      <vt:lpstr>DFDS</vt:lpstr>
      <vt:lpstr>Calibri</vt:lpstr>
      <vt:lpstr>DFDS PowerPoint Template 16_9 logo top</vt:lpstr>
      <vt:lpstr>Docker  DEEP Dive  Updated 5 December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Training  Updated 20 September 2019  </dc:title>
  <dc:creator/>
  <cp:revision>29</cp:revision>
  <dcterms:created xsi:type="dcterms:W3CDTF">2018-06-22T08:51:20Z</dcterms:created>
  <dcterms:modified xsi:type="dcterms:W3CDTF">2020-10-22T11:12:36Z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